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0"/>
  </p:notesMasterIdLst>
  <p:handoutMasterIdLst>
    <p:handoutMasterId r:id="rId21"/>
  </p:handoutMasterIdLst>
  <p:sldIdLst>
    <p:sldId id="487" r:id="rId2"/>
    <p:sldId id="492" r:id="rId3"/>
    <p:sldId id="494" r:id="rId4"/>
    <p:sldId id="497" r:id="rId5"/>
    <p:sldId id="498" r:id="rId6"/>
    <p:sldId id="499" r:id="rId7"/>
    <p:sldId id="500" r:id="rId8"/>
    <p:sldId id="504" r:id="rId9"/>
    <p:sldId id="521" r:id="rId10"/>
    <p:sldId id="522" r:id="rId11"/>
    <p:sldId id="523" r:id="rId12"/>
    <p:sldId id="524" r:id="rId13"/>
    <p:sldId id="505" r:id="rId14"/>
    <p:sldId id="506" r:id="rId15"/>
    <p:sldId id="511" r:id="rId16"/>
    <p:sldId id="512" r:id="rId17"/>
    <p:sldId id="508" r:id="rId18"/>
    <p:sldId id="488" r:id="rId19"/>
  </p:sldIdLst>
  <p:sldSz cx="12192000" cy="6858000"/>
  <p:notesSz cx="6796088" cy="9928225"/>
  <p:defaultTextStyle>
    <a:defPPr>
      <a:defRPr lang="en-US"/>
    </a:defPPr>
    <a:lvl1pPr algn="l" rtl="0" eaLnBrk="0" fontAlgn="base" hangingPunct="0">
      <a:spcBef>
        <a:spcPct val="0"/>
      </a:spcBef>
      <a:spcAft>
        <a:spcPct val="0"/>
      </a:spcAft>
      <a:defRPr sz="28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8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8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8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8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62E47"/>
    <a:srgbClr val="030609"/>
    <a:srgbClr val="B5AB97"/>
    <a:srgbClr val="F4801F"/>
    <a:srgbClr val="FF9933"/>
    <a:srgbClr val="FFCC99"/>
    <a:srgbClr val="FFCC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71" autoAdjust="0"/>
  </p:normalViewPr>
  <p:slideViewPr>
    <p:cSldViewPr>
      <p:cViewPr varScale="1">
        <p:scale>
          <a:sx n="118" d="100"/>
          <a:sy n="118" d="100"/>
        </p:scale>
        <p:origin x="174"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7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5712" cy="496967"/>
          </a:xfrm>
          <a:prstGeom prst="rect">
            <a:avLst/>
          </a:prstGeom>
          <a:noFill/>
          <a:ln w="9525">
            <a:noFill/>
            <a:miter lim="800000"/>
            <a:headEnd/>
            <a:tailEnd/>
          </a:ln>
          <a:effectLst/>
        </p:spPr>
        <p:txBody>
          <a:bodyPr vert="horz" wrap="square" lIns="91697" tIns="45849" rIns="91697" bIns="45849" numCol="1" anchor="t" anchorCtr="0" compatLnSpc="1">
            <a:prstTxWarp prst="textNoShape">
              <a:avLst/>
            </a:prstTxWarp>
          </a:bodyPr>
          <a:lstStyle>
            <a:lvl1pPr algn="l" eaLnBrk="1" hangingPunct="1">
              <a:defRPr sz="1200" b="0">
                <a:latin typeface="Arial" panose="020B0604020202020204" pitchFamily="34" charset="0"/>
                <a:cs typeface="+mn-cs"/>
              </a:defRPr>
            </a:lvl1pPr>
          </a:lstStyle>
          <a:p>
            <a:pPr>
              <a:defRPr/>
            </a:pPr>
            <a:endParaRPr lang="en-US" altLang="en-US"/>
          </a:p>
        </p:txBody>
      </p:sp>
      <p:sp>
        <p:nvSpPr>
          <p:cNvPr id="26627" name="Rectangle 3"/>
          <p:cNvSpPr>
            <a:spLocks noGrp="1" noChangeArrowheads="1"/>
          </p:cNvSpPr>
          <p:nvPr>
            <p:ph type="dt" sz="quarter" idx="1"/>
          </p:nvPr>
        </p:nvSpPr>
        <p:spPr bwMode="auto">
          <a:xfrm>
            <a:off x="3848789" y="0"/>
            <a:ext cx="2945712" cy="496967"/>
          </a:xfrm>
          <a:prstGeom prst="rect">
            <a:avLst/>
          </a:prstGeom>
          <a:noFill/>
          <a:ln w="9525">
            <a:noFill/>
            <a:miter lim="800000"/>
            <a:headEnd/>
            <a:tailEnd/>
          </a:ln>
          <a:effectLst/>
        </p:spPr>
        <p:txBody>
          <a:bodyPr vert="horz" wrap="square" lIns="91697" tIns="45849" rIns="91697" bIns="45849" numCol="1" anchor="t" anchorCtr="0" compatLnSpc="1">
            <a:prstTxWarp prst="textNoShape">
              <a:avLst/>
            </a:prstTxWarp>
          </a:bodyPr>
          <a:lstStyle>
            <a:lvl1pPr algn="r" eaLnBrk="1" hangingPunct="1">
              <a:defRPr sz="1200" b="0">
                <a:latin typeface="Arial" panose="020B0604020202020204" pitchFamily="34" charset="0"/>
                <a:cs typeface="+mn-cs"/>
              </a:defRPr>
            </a:lvl1pPr>
          </a:lstStyle>
          <a:p>
            <a:pPr>
              <a:defRPr/>
            </a:pPr>
            <a:endParaRPr lang="en-US" altLang="en-US"/>
          </a:p>
        </p:txBody>
      </p:sp>
      <p:sp>
        <p:nvSpPr>
          <p:cNvPr id="26628" name="Rectangle 4"/>
          <p:cNvSpPr>
            <a:spLocks noGrp="1" noChangeArrowheads="1"/>
          </p:cNvSpPr>
          <p:nvPr>
            <p:ph type="ftr" sz="quarter" idx="2"/>
          </p:nvPr>
        </p:nvSpPr>
        <p:spPr bwMode="auto">
          <a:xfrm>
            <a:off x="0" y="9429671"/>
            <a:ext cx="2945712" cy="496966"/>
          </a:xfrm>
          <a:prstGeom prst="rect">
            <a:avLst/>
          </a:prstGeom>
          <a:noFill/>
          <a:ln w="9525">
            <a:noFill/>
            <a:miter lim="800000"/>
            <a:headEnd/>
            <a:tailEnd/>
          </a:ln>
          <a:effectLst/>
        </p:spPr>
        <p:txBody>
          <a:bodyPr vert="horz" wrap="square" lIns="91697" tIns="45849" rIns="91697" bIns="45849" numCol="1" anchor="b" anchorCtr="0" compatLnSpc="1">
            <a:prstTxWarp prst="textNoShape">
              <a:avLst/>
            </a:prstTxWarp>
          </a:bodyPr>
          <a:lstStyle>
            <a:lvl1pPr algn="l" eaLnBrk="1" hangingPunct="1">
              <a:defRPr sz="1200" b="0">
                <a:latin typeface="Arial" panose="020B0604020202020204" pitchFamily="34" charset="0"/>
                <a:cs typeface="+mn-cs"/>
              </a:defRPr>
            </a:lvl1pPr>
          </a:lstStyle>
          <a:p>
            <a:pPr>
              <a:defRPr/>
            </a:pPr>
            <a:r>
              <a:rPr lang="en-AU" altLang="en-US" smtClean="0"/>
              <a:t>Copyright © Prolegis Lawyers Pty Limited 2018</a:t>
            </a:r>
            <a:endParaRPr lang="en-US" altLang="en-US"/>
          </a:p>
        </p:txBody>
      </p:sp>
      <p:sp>
        <p:nvSpPr>
          <p:cNvPr id="26629" name="Rectangle 5"/>
          <p:cNvSpPr>
            <a:spLocks noGrp="1" noChangeArrowheads="1"/>
          </p:cNvSpPr>
          <p:nvPr>
            <p:ph type="sldNum" sz="quarter" idx="3"/>
          </p:nvPr>
        </p:nvSpPr>
        <p:spPr bwMode="auto">
          <a:xfrm>
            <a:off x="3848789" y="9429671"/>
            <a:ext cx="2945712" cy="496966"/>
          </a:xfrm>
          <a:prstGeom prst="rect">
            <a:avLst/>
          </a:prstGeom>
          <a:noFill/>
          <a:ln w="9525">
            <a:noFill/>
            <a:miter lim="800000"/>
            <a:headEnd/>
            <a:tailEnd/>
          </a:ln>
          <a:effectLst/>
        </p:spPr>
        <p:txBody>
          <a:bodyPr vert="horz" wrap="square" lIns="91697" tIns="45849" rIns="91697" bIns="45849" numCol="1" anchor="b" anchorCtr="0" compatLnSpc="1">
            <a:prstTxWarp prst="textNoShape">
              <a:avLst/>
            </a:prstTxWarp>
          </a:bodyPr>
          <a:lstStyle>
            <a:lvl1pPr algn="r" eaLnBrk="1" hangingPunct="1">
              <a:defRPr sz="1200" b="0"/>
            </a:lvl1pPr>
          </a:lstStyle>
          <a:p>
            <a:pPr>
              <a:defRPr/>
            </a:pPr>
            <a:fld id="{9C27A01F-3DD4-4DCB-AD19-D5765351225E}" type="slidenum">
              <a:rPr lang="en-US" altLang="en-US"/>
              <a:pPr>
                <a:defRPr/>
              </a:pPr>
              <a:t>‹#›</a:t>
            </a:fld>
            <a:endParaRPr lang="en-US" altLang="en-US" dirty="0"/>
          </a:p>
        </p:txBody>
      </p:sp>
    </p:spTree>
    <p:extLst>
      <p:ext uri="{BB962C8B-B14F-4D97-AF65-F5344CB8AC3E}">
        <p14:creationId xmlns:p14="http://schemas.microsoft.com/office/powerpoint/2010/main" val="91226524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5712" cy="496967"/>
          </a:xfrm>
          <a:prstGeom prst="rect">
            <a:avLst/>
          </a:prstGeom>
          <a:noFill/>
          <a:ln w="9525">
            <a:noFill/>
            <a:miter lim="800000"/>
            <a:headEnd/>
            <a:tailEnd/>
          </a:ln>
          <a:effectLst/>
        </p:spPr>
        <p:txBody>
          <a:bodyPr vert="horz" wrap="square" lIns="91697" tIns="45849" rIns="91697" bIns="45849" numCol="1" anchor="t" anchorCtr="0" compatLnSpc="1">
            <a:prstTxWarp prst="textNoShape">
              <a:avLst/>
            </a:prstTxWarp>
          </a:bodyPr>
          <a:lstStyle>
            <a:lvl1pPr algn="l" eaLnBrk="1" hangingPunct="1">
              <a:defRPr sz="1200" b="0">
                <a:latin typeface="Arial" panose="020B0604020202020204" pitchFamily="34" charset="0"/>
                <a:cs typeface="+mn-cs"/>
              </a:defRPr>
            </a:lvl1pPr>
          </a:lstStyle>
          <a:p>
            <a:pPr>
              <a:defRPr/>
            </a:pPr>
            <a:endParaRPr lang="en-US" altLang="en-US"/>
          </a:p>
        </p:txBody>
      </p:sp>
      <p:sp>
        <p:nvSpPr>
          <p:cNvPr id="39939" name="Rectangle 3"/>
          <p:cNvSpPr>
            <a:spLocks noGrp="1" noChangeArrowheads="1"/>
          </p:cNvSpPr>
          <p:nvPr>
            <p:ph type="dt" idx="1"/>
          </p:nvPr>
        </p:nvSpPr>
        <p:spPr bwMode="auto">
          <a:xfrm>
            <a:off x="3848789" y="0"/>
            <a:ext cx="2945712" cy="496967"/>
          </a:xfrm>
          <a:prstGeom prst="rect">
            <a:avLst/>
          </a:prstGeom>
          <a:noFill/>
          <a:ln w="9525">
            <a:noFill/>
            <a:miter lim="800000"/>
            <a:headEnd/>
            <a:tailEnd/>
          </a:ln>
          <a:effectLst/>
        </p:spPr>
        <p:txBody>
          <a:bodyPr vert="horz" wrap="square" lIns="91697" tIns="45849" rIns="91697" bIns="45849" numCol="1" anchor="t" anchorCtr="0" compatLnSpc="1">
            <a:prstTxWarp prst="textNoShape">
              <a:avLst/>
            </a:prstTxWarp>
          </a:bodyPr>
          <a:lstStyle>
            <a:lvl1pPr algn="r" eaLnBrk="1" hangingPunct="1">
              <a:defRPr sz="1200" b="0">
                <a:latin typeface="Arial" panose="020B0604020202020204" pitchFamily="34" charset="0"/>
                <a:cs typeface="+mn-cs"/>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90488" y="744538"/>
            <a:ext cx="6615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680879" y="4717218"/>
            <a:ext cx="5435918" cy="4466351"/>
          </a:xfrm>
          <a:prstGeom prst="rect">
            <a:avLst/>
          </a:prstGeom>
          <a:noFill/>
          <a:ln w="9525">
            <a:noFill/>
            <a:miter lim="800000"/>
            <a:headEnd/>
            <a:tailEnd/>
          </a:ln>
          <a:effectLst/>
        </p:spPr>
        <p:txBody>
          <a:bodyPr vert="horz" wrap="square" lIns="91697" tIns="45849" rIns="91697" bIns="4584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9942" name="Rectangle 6"/>
          <p:cNvSpPr>
            <a:spLocks noGrp="1" noChangeArrowheads="1"/>
          </p:cNvSpPr>
          <p:nvPr>
            <p:ph type="ftr" sz="quarter" idx="4"/>
          </p:nvPr>
        </p:nvSpPr>
        <p:spPr bwMode="auto">
          <a:xfrm>
            <a:off x="0" y="9429671"/>
            <a:ext cx="2945712" cy="496966"/>
          </a:xfrm>
          <a:prstGeom prst="rect">
            <a:avLst/>
          </a:prstGeom>
          <a:noFill/>
          <a:ln w="9525">
            <a:noFill/>
            <a:miter lim="800000"/>
            <a:headEnd/>
            <a:tailEnd/>
          </a:ln>
          <a:effectLst/>
        </p:spPr>
        <p:txBody>
          <a:bodyPr vert="horz" wrap="square" lIns="91697" tIns="45849" rIns="91697" bIns="45849" numCol="1" anchor="b" anchorCtr="0" compatLnSpc="1">
            <a:prstTxWarp prst="textNoShape">
              <a:avLst/>
            </a:prstTxWarp>
          </a:bodyPr>
          <a:lstStyle>
            <a:lvl1pPr algn="l" eaLnBrk="1" hangingPunct="1">
              <a:defRPr sz="1200" b="0">
                <a:latin typeface="Arial" panose="020B0604020202020204" pitchFamily="34" charset="0"/>
                <a:cs typeface="+mn-cs"/>
              </a:defRPr>
            </a:lvl1pPr>
          </a:lstStyle>
          <a:p>
            <a:pPr>
              <a:defRPr/>
            </a:pPr>
            <a:r>
              <a:rPr lang="en-AU" altLang="en-US" smtClean="0"/>
              <a:t>Copyright © Prolegis Lawyers Pty Limited 2018</a:t>
            </a:r>
            <a:endParaRPr lang="en-US" altLang="en-US"/>
          </a:p>
        </p:txBody>
      </p:sp>
      <p:sp>
        <p:nvSpPr>
          <p:cNvPr id="39943" name="Rectangle 7"/>
          <p:cNvSpPr>
            <a:spLocks noGrp="1" noChangeArrowheads="1"/>
          </p:cNvSpPr>
          <p:nvPr>
            <p:ph type="sldNum" sz="quarter" idx="5"/>
          </p:nvPr>
        </p:nvSpPr>
        <p:spPr bwMode="auto">
          <a:xfrm>
            <a:off x="3848789" y="9429671"/>
            <a:ext cx="2945712" cy="496966"/>
          </a:xfrm>
          <a:prstGeom prst="rect">
            <a:avLst/>
          </a:prstGeom>
          <a:noFill/>
          <a:ln w="9525">
            <a:noFill/>
            <a:miter lim="800000"/>
            <a:headEnd/>
            <a:tailEnd/>
          </a:ln>
          <a:effectLst/>
        </p:spPr>
        <p:txBody>
          <a:bodyPr vert="horz" wrap="square" lIns="91697" tIns="45849" rIns="91697" bIns="45849" numCol="1" anchor="b" anchorCtr="0" compatLnSpc="1">
            <a:prstTxWarp prst="textNoShape">
              <a:avLst/>
            </a:prstTxWarp>
          </a:bodyPr>
          <a:lstStyle>
            <a:lvl1pPr algn="r" eaLnBrk="1" hangingPunct="1">
              <a:defRPr sz="1200" b="0"/>
            </a:lvl1pPr>
          </a:lstStyle>
          <a:p>
            <a:pPr>
              <a:defRPr/>
            </a:pPr>
            <a:fld id="{580A799B-C051-470B-8348-8E6119D0F7F8}" type="slidenum">
              <a:rPr lang="en-US" altLang="en-US"/>
              <a:pPr>
                <a:defRPr/>
              </a:pPr>
              <a:t>‹#›</a:t>
            </a:fld>
            <a:endParaRPr lang="en-US" altLang="en-US" dirty="0"/>
          </a:p>
        </p:txBody>
      </p:sp>
    </p:spTree>
    <p:extLst>
      <p:ext uri="{BB962C8B-B14F-4D97-AF65-F5344CB8AC3E}">
        <p14:creationId xmlns:p14="http://schemas.microsoft.com/office/powerpoint/2010/main" val="270596085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16"/>
          <p:cNvSpPr>
            <a:spLocks noGrp="1" noChangeArrowheads="1"/>
          </p:cNvSpPr>
          <p:nvPr>
            <p:ph type="sldNum" sz="quarter" idx="11"/>
          </p:nvPr>
        </p:nvSpPr>
        <p:spPr>
          <a:ln/>
        </p:spPr>
        <p:txBody>
          <a:bodyPr/>
          <a:lstStyle>
            <a:lvl1pPr>
              <a:defRPr/>
            </a:lvl1pPr>
          </a:lstStyle>
          <a:p>
            <a:pPr>
              <a:defRPr/>
            </a:pPr>
            <a:fld id="{C0111CCD-9A1F-4316-B431-B743B35EDD74}" type="slidenum">
              <a:rPr lang="en-AU" altLang="en-US"/>
              <a:pPr>
                <a:defRPr/>
              </a:pPr>
              <a:t>‹#›</a:t>
            </a:fld>
            <a:endParaRPr lang="en-AU" altLang="en-US" dirty="0"/>
          </a:p>
        </p:txBody>
      </p:sp>
      <p:pic>
        <p:nvPicPr>
          <p:cNvPr id="6" name="Picture 9" descr="Proleigs-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79318" y="476672"/>
            <a:ext cx="1924794" cy="221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292839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s">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B2DF66D5-D112-4028-A904-06AA33F4B45D}" type="slidenum">
              <a:rPr lang="en-AU" altLang="en-US" smtClean="0"/>
              <a:pPr>
                <a:defRPr/>
              </a:pPr>
              <a:t>‹#›</a:t>
            </a:fld>
            <a:endParaRPr lang="en-AU" altLang="en-US" dirty="0"/>
          </a:p>
        </p:txBody>
      </p:sp>
      <p:sp>
        <p:nvSpPr>
          <p:cNvPr id="4" name="Title 1"/>
          <p:cNvSpPr>
            <a:spLocks noGrp="1"/>
          </p:cNvSpPr>
          <p:nvPr>
            <p:ph type="title"/>
          </p:nvPr>
        </p:nvSpPr>
        <p:spPr>
          <a:xfrm>
            <a:off x="815413" y="2924944"/>
            <a:ext cx="10177131" cy="720080"/>
          </a:xfrm>
          <a:prstGeom prst="rect">
            <a:avLst/>
          </a:prstGeom>
        </p:spPr>
        <p:txBody>
          <a:bodyPr/>
          <a:lstStyle>
            <a:lvl1pPr algn="ctr" fontAlgn="ctr" hangingPunct="0">
              <a:defRPr sz="4000">
                <a:solidFill>
                  <a:srgbClr val="262E47"/>
                </a:solidFill>
              </a:defRPr>
            </a:lvl1pPr>
          </a:lstStyle>
          <a:p>
            <a:r>
              <a:rPr lang="en-US" smtClean="0"/>
              <a:t>Click to edit Master title style</a:t>
            </a:r>
            <a:endParaRPr lang="en-AU" dirty="0"/>
          </a:p>
        </p:txBody>
      </p:sp>
      <p:pic>
        <p:nvPicPr>
          <p:cNvPr id="5" name="Picture 4" descr="Proleigs-Logo-Reversed-OrangeBackground"/>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8819861"/>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ree Text Form">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1425" y="1295424"/>
            <a:ext cx="10661487" cy="4941888"/>
          </a:xfrm>
        </p:spPr>
        <p:txBody>
          <a:bodyPr/>
          <a:lstStyle>
            <a:lvl1pPr marL="125" indent="0" defTabSz="719138" fontAlgn="t" latinLnBrk="1">
              <a:spcBef>
                <a:spcPts val="0"/>
              </a:spcBef>
              <a:buClr>
                <a:srgbClr val="262E47"/>
              </a:buClr>
              <a:buSzPct val="100000"/>
              <a:buFont typeface="Arial" panose="020B0604020202020204" pitchFamily="34" charset="0"/>
              <a:buNone/>
              <a:tabLst>
                <a:tab pos="804863" algn="l"/>
              </a:tabLst>
              <a:defRPr sz="3200" kern="1200" spc="0" baseline="0">
                <a:solidFill>
                  <a:srgbClr val="030609"/>
                </a:solidFill>
                <a:latin typeface="Calibri" panose="020F0502020204030204" pitchFamily="34" charset="0"/>
              </a:defRPr>
            </a:lvl1pPr>
            <a:lvl2pPr marL="719138" indent="-269875" fontAlgn="t" latinLnBrk="1">
              <a:spcBef>
                <a:spcPts val="0"/>
              </a:spcBef>
              <a:buClr>
                <a:srgbClr val="262E47"/>
              </a:buClr>
              <a:buSzPct val="100000"/>
              <a:buFont typeface="Arial" panose="020B0604020202020204" pitchFamily="34" charset="0"/>
              <a:buChar char="•"/>
              <a:defRPr sz="2400" kern="1200" spc="0" baseline="0">
                <a:solidFill>
                  <a:srgbClr val="030609"/>
                </a:solidFill>
                <a:latin typeface="Calibri" panose="020F0502020204030204" pitchFamily="34" charset="0"/>
              </a:defRPr>
            </a:lvl2pPr>
            <a:lvl3pPr marL="1346200" indent="-261938" fontAlgn="t" latinLnBrk="1">
              <a:spcBef>
                <a:spcPts val="0"/>
              </a:spcBef>
              <a:buClr>
                <a:srgbClr val="262E47"/>
              </a:buClr>
              <a:buSzPct val="100000"/>
              <a:buFont typeface="Arial" panose="020B0604020202020204" pitchFamily="34" charset="0"/>
              <a:buChar char="•"/>
              <a:tabLst>
                <a:tab pos="1168400" algn="l"/>
                <a:tab pos="1346200" algn="l"/>
              </a:tabLst>
              <a:defRPr sz="2000" kern="1200" spc="0" baseline="0">
                <a:solidFill>
                  <a:srgbClr val="030609"/>
                </a:solidFill>
                <a:latin typeface="Calibri" panose="020F0502020204030204" pitchFamily="34" charset="0"/>
              </a:defRPr>
            </a:lvl3pPr>
            <a:lvl4pPr marL="1617663" indent="261938" fontAlgn="t" latinLnBrk="1">
              <a:spcBef>
                <a:spcPts val="0"/>
              </a:spcBef>
              <a:buClr>
                <a:srgbClr val="262E47"/>
              </a:buClr>
              <a:buSzPct val="100000"/>
              <a:buFont typeface="Arial" panose="020B0604020202020204" pitchFamily="34" charset="0"/>
              <a:buChar char="•"/>
              <a:tabLst>
                <a:tab pos="627063" algn="l"/>
              </a:tabLst>
              <a:defRPr sz="2000" kern="1200" spc="0" baseline="0">
                <a:solidFill>
                  <a:srgbClr val="030609"/>
                </a:solidFill>
                <a:latin typeface="Calibri" panose="020F0502020204030204" pitchFamily="34" charset="0"/>
              </a:defRPr>
            </a:lvl4pPr>
            <a:lvl5pPr marL="2328863" indent="269875" fontAlgn="t" latinLnBrk="1">
              <a:spcBef>
                <a:spcPts val="0"/>
              </a:spcBef>
              <a:buClr>
                <a:srgbClr val="262E47"/>
              </a:buClr>
              <a:buSzPct val="100000"/>
              <a:buFont typeface="Arial" panose="020B0604020202020204" pitchFamily="34" charset="0"/>
              <a:buChar char="•"/>
              <a:tabLst>
                <a:tab pos="1973263" algn="l"/>
                <a:tab pos="2514600" algn="l"/>
              </a:tabLst>
              <a:defRPr sz="1800" kern="1200" spc="0" baseline="0">
                <a:solidFill>
                  <a:srgbClr val="030609"/>
                </a:solidFill>
                <a:latin typeface="Calibri" panose="020F0502020204030204" pitchFamily="34" charset="0"/>
              </a:defRPr>
            </a:lvl5pPr>
          </a:lstStyle>
          <a:p>
            <a:pPr lvl="0"/>
            <a:r>
              <a:rPr lang="en-US" dirty="0" smtClean="0"/>
              <a:t>Text</a:t>
            </a:r>
          </a:p>
        </p:txBody>
      </p:sp>
      <p:sp>
        <p:nvSpPr>
          <p:cNvPr id="5" name="Rectangle 16"/>
          <p:cNvSpPr>
            <a:spLocks noGrp="1" noChangeArrowheads="1"/>
          </p:cNvSpPr>
          <p:nvPr>
            <p:ph type="sldNum" sz="quarter" idx="11"/>
          </p:nvPr>
        </p:nvSpPr>
        <p:spPr>
          <a:ln/>
        </p:spPr>
        <p:txBody>
          <a:bodyPr/>
          <a:lstStyle>
            <a:lvl1pPr>
              <a:defRPr/>
            </a:lvl1pPr>
          </a:lstStyle>
          <a:p>
            <a:pPr>
              <a:defRPr/>
            </a:pPr>
            <a:fld id="{C896E4DB-9AF3-4475-A728-826441B83F8D}" type="slidenum">
              <a:rPr lang="en-AU" altLang="en-US"/>
              <a:pPr>
                <a:defRPr/>
              </a:pPr>
              <a:t>‹#›</a:t>
            </a:fld>
            <a:endParaRPr lang="en-AU" altLang="en-US" dirty="0"/>
          </a:p>
        </p:txBody>
      </p:sp>
      <p:sp>
        <p:nvSpPr>
          <p:cNvPr id="7" name="Title 1"/>
          <p:cNvSpPr>
            <a:spLocks noGrp="1"/>
          </p:cNvSpPr>
          <p:nvPr>
            <p:ph type="title"/>
          </p:nvPr>
        </p:nvSpPr>
        <p:spPr>
          <a:xfrm>
            <a:off x="911424" y="205143"/>
            <a:ext cx="10177131" cy="596158"/>
          </a:xfrm>
          <a:prstGeom prst="rect">
            <a:avLst/>
          </a:prstGeom>
        </p:spPr>
        <p:txBody>
          <a:bodyPr/>
          <a:lstStyle>
            <a:lvl1pPr>
              <a:defRPr sz="2800" baseline="0">
                <a:latin typeface="Calibri" panose="020F0502020204030204" pitchFamily="34" charset="0"/>
                <a:ea typeface="+mj-ea"/>
              </a:defRPr>
            </a:lvl1pPr>
          </a:lstStyle>
          <a:p>
            <a:r>
              <a:rPr lang="en-US" smtClean="0"/>
              <a:t>Click to edit Master title style</a:t>
            </a:r>
            <a:endParaRPr lang="en-AU" dirty="0"/>
          </a:p>
        </p:txBody>
      </p:sp>
      <p:sp>
        <p:nvSpPr>
          <p:cNvPr id="6" name="Rectangle 14"/>
          <p:cNvSpPr>
            <a:spLocks noChangeArrowheads="1"/>
          </p:cNvSpPr>
          <p:nvPr userDrawn="1"/>
        </p:nvSpPr>
        <p:spPr bwMode="auto">
          <a:xfrm>
            <a:off x="0" y="0"/>
            <a:ext cx="12192000" cy="9144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AU" altLang="en-US" sz="2800" dirty="0" smtClean="0"/>
          </a:p>
        </p:txBody>
      </p:sp>
      <p:pic>
        <p:nvPicPr>
          <p:cNvPr id="9" name="Picture 8" descr="Proleigs-Logo-Reversed-Orang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581559"/>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stions and thank you">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B2DF66D5-D112-4028-A904-06AA33F4B45D}" type="slidenum">
              <a:rPr lang="en-AU" altLang="en-US" smtClean="0"/>
              <a:pPr>
                <a:defRPr/>
              </a:pPr>
              <a:t>‹#›</a:t>
            </a:fld>
            <a:endParaRPr lang="en-AU" altLang="en-US" dirty="0"/>
          </a:p>
        </p:txBody>
      </p:sp>
      <p:sp>
        <p:nvSpPr>
          <p:cNvPr id="4" name="Rectangle 14"/>
          <p:cNvSpPr>
            <a:spLocks noChangeArrowheads="1"/>
          </p:cNvSpPr>
          <p:nvPr userDrawn="1"/>
        </p:nvSpPr>
        <p:spPr bwMode="auto">
          <a:xfrm>
            <a:off x="0" y="0"/>
            <a:ext cx="12192000" cy="9144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AU" altLang="en-US" sz="2800" dirty="0" smtClean="0"/>
          </a:p>
        </p:txBody>
      </p:sp>
      <p:pic>
        <p:nvPicPr>
          <p:cNvPr id="5" name="Picture 4" descr="Proleigs-Logo-Reversed-Orang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a:blip r:embed="rId3"/>
          <a:stretch>
            <a:fillRect/>
          </a:stretch>
        </p:blipFill>
        <p:spPr>
          <a:xfrm>
            <a:off x="3287689" y="3068961"/>
            <a:ext cx="802235" cy="1015595"/>
          </a:xfrm>
          <a:prstGeom prst="rect">
            <a:avLst/>
          </a:prstGeom>
        </p:spPr>
      </p:pic>
      <p:sp>
        <p:nvSpPr>
          <p:cNvPr id="13" name="Title 2"/>
          <p:cNvSpPr txBox="1">
            <a:spLocks/>
          </p:cNvSpPr>
          <p:nvPr userDrawn="1"/>
        </p:nvSpPr>
        <p:spPr>
          <a:xfrm>
            <a:off x="911424" y="205143"/>
            <a:ext cx="10177131" cy="596158"/>
          </a:xfrm>
          <a:prstGeom prst="rect">
            <a:avLst/>
          </a:prstGeom>
        </p:spPr>
        <p:txBody>
          <a:bodyPr/>
          <a:lstStyle>
            <a:lvl1pPr algn="l" rtl="0" eaLnBrk="1" fontAlgn="base" hangingPunct="1">
              <a:spcBef>
                <a:spcPct val="0"/>
              </a:spcBef>
              <a:spcAft>
                <a:spcPct val="0"/>
              </a:spcAft>
              <a:defRPr sz="2600" b="1">
                <a:solidFill>
                  <a:schemeClr val="tx1"/>
                </a:solidFill>
                <a:effectLst/>
                <a:latin typeface="Museo 300" pitchFamily="1" charset="-18"/>
                <a:ea typeface="+mj-ea"/>
                <a:cs typeface="+mj-cs"/>
              </a:defRPr>
            </a:lvl1pPr>
            <a:lvl2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2pPr>
            <a:lvl3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3pPr>
            <a:lvl4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4pPr>
            <a:lvl5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5pPr>
            <a:lvl6pPr marL="4572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9pPr>
          </a:lstStyle>
          <a:p>
            <a:r>
              <a:rPr lang="en-AU" kern="0" dirty="0" smtClean="0"/>
              <a:t>Questions and thank you</a:t>
            </a:r>
            <a:endParaRPr lang="en-AU" kern="0" dirty="0"/>
          </a:p>
        </p:txBody>
      </p:sp>
    </p:spTree>
    <p:extLst>
      <p:ext uri="{BB962C8B-B14F-4D97-AF65-F5344CB8AC3E}">
        <p14:creationId xmlns:p14="http://schemas.microsoft.com/office/powerpoint/2010/main" val="2413495364"/>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 Point Form (equal size for each leve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1425" y="1295424"/>
            <a:ext cx="10661487" cy="4941888"/>
          </a:xfrm>
        </p:spPr>
        <p:txBody>
          <a:bodyPr/>
          <a:lstStyle>
            <a:lvl1pPr marL="270000" indent="-269875" defTabSz="719138" fontAlgn="t" latinLnBrk="1">
              <a:spcBef>
                <a:spcPts val="0"/>
              </a:spcBef>
              <a:buClr>
                <a:srgbClr val="262E47"/>
              </a:buClr>
              <a:buSzPct val="100000"/>
              <a:buFont typeface="Arial" panose="020B0604020202020204" pitchFamily="34" charset="0"/>
              <a:buChar char="•"/>
              <a:tabLst>
                <a:tab pos="804863" algn="l"/>
              </a:tabLst>
              <a:defRPr sz="2400" kern="1200" spc="0" baseline="0">
                <a:solidFill>
                  <a:srgbClr val="030609"/>
                </a:solidFill>
                <a:latin typeface="Calibri" panose="020F0502020204030204" pitchFamily="34" charset="0"/>
              </a:defRPr>
            </a:lvl1pPr>
            <a:lvl2pPr marL="719138" indent="-269875" fontAlgn="t" latinLnBrk="1">
              <a:spcBef>
                <a:spcPts val="0"/>
              </a:spcBef>
              <a:buClr>
                <a:srgbClr val="262E47"/>
              </a:buClr>
              <a:buSzPct val="100000"/>
              <a:buFont typeface="Arial" panose="020B0604020202020204" pitchFamily="34" charset="0"/>
              <a:buChar char="•"/>
              <a:defRPr sz="2400" kern="1200" spc="0" baseline="0">
                <a:solidFill>
                  <a:srgbClr val="030609"/>
                </a:solidFill>
                <a:latin typeface="Calibri" panose="020F0502020204030204" pitchFamily="34" charset="0"/>
              </a:defRPr>
            </a:lvl2pPr>
            <a:lvl3pPr marL="1346200" indent="-261938" fontAlgn="t" latinLnBrk="1">
              <a:spcBef>
                <a:spcPts val="0"/>
              </a:spcBef>
              <a:buClr>
                <a:srgbClr val="262E47"/>
              </a:buClr>
              <a:buSzPct val="100000"/>
              <a:buFont typeface="Arial" panose="020B0604020202020204" pitchFamily="34" charset="0"/>
              <a:buChar char="•"/>
              <a:tabLst>
                <a:tab pos="1168400" algn="l"/>
                <a:tab pos="1346200" algn="l"/>
              </a:tabLst>
              <a:defRPr sz="2400" kern="1200" spc="0" baseline="0">
                <a:solidFill>
                  <a:srgbClr val="030609"/>
                </a:solidFill>
                <a:latin typeface="Calibri" panose="020F0502020204030204" pitchFamily="34" charset="0"/>
              </a:defRPr>
            </a:lvl3pPr>
            <a:lvl4pPr marL="1617663" indent="261938" fontAlgn="t" latinLnBrk="1">
              <a:spcBef>
                <a:spcPts val="0"/>
              </a:spcBef>
              <a:buClr>
                <a:srgbClr val="262E47"/>
              </a:buClr>
              <a:buSzPct val="100000"/>
              <a:buFont typeface="Arial" panose="020B0604020202020204" pitchFamily="34" charset="0"/>
              <a:buChar char="•"/>
              <a:tabLst>
                <a:tab pos="627063" algn="l"/>
              </a:tabLst>
              <a:defRPr sz="2400" kern="1200" spc="0" baseline="0">
                <a:solidFill>
                  <a:srgbClr val="030609"/>
                </a:solidFill>
                <a:latin typeface="Calibri" panose="020F0502020204030204" pitchFamily="34" charset="0"/>
              </a:defRPr>
            </a:lvl4pPr>
            <a:lvl5pPr marL="2328863" indent="269875" fontAlgn="t" latinLnBrk="1">
              <a:spcBef>
                <a:spcPts val="0"/>
              </a:spcBef>
              <a:buClr>
                <a:srgbClr val="262E47"/>
              </a:buClr>
              <a:buSzPct val="100000"/>
              <a:buFont typeface="Arial" panose="020B0604020202020204" pitchFamily="34" charset="0"/>
              <a:buChar char="•"/>
              <a:tabLst>
                <a:tab pos="1973263" algn="l"/>
                <a:tab pos="2514600" algn="l"/>
              </a:tabLst>
              <a:defRPr sz="2400" kern="1200" spc="0" baseline="0">
                <a:solidFill>
                  <a:srgbClr val="030609"/>
                </a:solidFill>
                <a:latin typeface="Calibri" panose="020F0502020204030204" pitchFamily="34" charset="0"/>
              </a:defRPr>
            </a:lvl5pPr>
          </a:lstStyle>
          <a:p>
            <a:pPr lvl="0"/>
            <a:r>
              <a:rPr lang="en-US" dirty="0" smtClean="0"/>
              <a:t>Text - Level 1</a:t>
            </a:r>
          </a:p>
          <a:p>
            <a:pPr lvl="1"/>
            <a:r>
              <a:rPr lang="en-US" dirty="0" smtClean="0"/>
              <a:t>Text – Level 2</a:t>
            </a:r>
          </a:p>
          <a:p>
            <a:pPr lvl="2"/>
            <a:r>
              <a:rPr lang="en-US" dirty="0" smtClean="0"/>
              <a:t>Text – Level 3</a:t>
            </a:r>
          </a:p>
          <a:p>
            <a:pPr lvl="3"/>
            <a:r>
              <a:rPr lang="en-US" dirty="0" smtClean="0"/>
              <a:t>Text – Level 4</a:t>
            </a:r>
          </a:p>
          <a:p>
            <a:pPr lvl="4"/>
            <a:r>
              <a:rPr lang="en-US" dirty="0" smtClean="0"/>
              <a:t>Text – Level 5</a:t>
            </a:r>
          </a:p>
        </p:txBody>
      </p:sp>
      <p:sp>
        <p:nvSpPr>
          <p:cNvPr id="5" name="Rectangle 16"/>
          <p:cNvSpPr>
            <a:spLocks noGrp="1" noChangeArrowheads="1"/>
          </p:cNvSpPr>
          <p:nvPr>
            <p:ph type="sldNum" sz="quarter" idx="11"/>
          </p:nvPr>
        </p:nvSpPr>
        <p:spPr>
          <a:ln/>
        </p:spPr>
        <p:txBody>
          <a:bodyPr/>
          <a:lstStyle>
            <a:lvl1pPr>
              <a:defRPr/>
            </a:lvl1pPr>
          </a:lstStyle>
          <a:p>
            <a:pPr>
              <a:defRPr/>
            </a:pPr>
            <a:fld id="{C896E4DB-9AF3-4475-A728-826441B83F8D}" type="slidenum">
              <a:rPr lang="en-AU" altLang="en-US"/>
              <a:pPr>
                <a:defRPr/>
              </a:pPr>
              <a:t>‹#›</a:t>
            </a:fld>
            <a:endParaRPr lang="en-AU" altLang="en-US" dirty="0"/>
          </a:p>
        </p:txBody>
      </p:sp>
      <p:sp>
        <p:nvSpPr>
          <p:cNvPr id="7" name="Title 1"/>
          <p:cNvSpPr>
            <a:spLocks noGrp="1"/>
          </p:cNvSpPr>
          <p:nvPr>
            <p:ph type="title"/>
          </p:nvPr>
        </p:nvSpPr>
        <p:spPr>
          <a:xfrm>
            <a:off x="911424" y="205143"/>
            <a:ext cx="10177131" cy="596158"/>
          </a:xfrm>
          <a:prstGeom prst="rect">
            <a:avLst/>
          </a:prstGeom>
        </p:spPr>
        <p:txBody>
          <a:bodyPr/>
          <a:lstStyle>
            <a:lvl1pPr>
              <a:defRPr sz="2800" baseline="0">
                <a:latin typeface="Calibri" panose="020F0502020204030204" pitchFamily="34" charset="0"/>
                <a:ea typeface="+mj-ea"/>
              </a:defRPr>
            </a:lvl1pPr>
          </a:lstStyle>
          <a:p>
            <a:r>
              <a:rPr lang="en-US" smtClean="0"/>
              <a:t>Click to edit Master title style</a:t>
            </a:r>
            <a:endParaRPr lang="en-AU" dirty="0"/>
          </a:p>
        </p:txBody>
      </p:sp>
      <p:sp>
        <p:nvSpPr>
          <p:cNvPr id="6" name="Rectangle 14"/>
          <p:cNvSpPr>
            <a:spLocks noChangeArrowheads="1"/>
          </p:cNvSpPr>
          <p:nvPr userDrawn="1"/>
        </p:nvSpPr>
        <p:spPr bwMode="auto">
          <a:xfrm>
            <a:off x="0" y="0"/>
            <a:ext cx="12192000" cy="9144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AU" altLang="en-US" sz="2800" dirty="0" smtClean="0"/>
          </a:p>
        </p:txBody>
      </p:sp>
      <p:pic>
        <p:nvPicPr>
          <p:cNvPr id="9" name="Picture 8" descr="Proleigs-Logo-Reversed-Orang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316321"/>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ullet Point Form (reduced size each Level progressively)">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1425" y="1295424"/>
            <a:ext cx="10661487" cy="4941888"/>
          </a:xfrm>
        </p:spPr>
        <p:txBody>
          <a:bodyPr/>
          <a:lstStyle>
            <a:lvl1pPr marL="270000" indent="-269875" defTabSz="719138" fontAlgn="t" latinLnBrk="1">
              <a:spcBef>
                <a:spcPts val="0"/>
              </a:spcBef>
              <a:buClr>
                <a:srgbClr val="262E47"/>
              </a:buClr>
              <a:buSzPct val="100000"/>
              <a:buFont typeface="Arial" panose="020B0604020202020204" pitchFamily="34" charset="0"/>
              <a:buChar char="•"/>
              <a:tabLst>
                <a:tab pos="804863" algn="l"/>
              </a:tabLst>
              <a:defRPr sz="3200" kern="1200" spc="0" baseline="0">
                <a:solidFill>
                  <a:srgbClr val="030609"/>
                </a:solidFill>
                <a:latin typeface="Calibri" panose="020F0502020204030204" pitchFamily="34" charset="0"/>
              </a:defRPr>
            </a:lvl1pPr>
            <a:lvl2pPr marL="719138" indent="-269875" fontAlgn="t" latinLnBrk="1">
              <a:spcBef>
                <a:spcPts val="0"/>
              </a:spcBef>
              <a:buClr>
                <a:srgbClr val="262E47"/>
              </a:buClr>
              <a:buSzPct val="100000"/>
              <a:buFont typeface="Arial" panose="020B0604020202020204" pitchFamily="34" charset="0"/>
              <a:buChar char="•"/>
              <a:defRPr sz="2800" kern="1200" spc="0" baseline="0">
                <a:solidFill>
                  <a:srgbClr val="030609"/>
                </a:solidFill>
                <a:latin typeface="Calibri" panose="020F0502020204030204" pitchFamily="34" charset="0"/>
              </a:defRPr>
            </a:lvl2pPr>
            <a:lvl3pPr marL="1346200" indent="-261938" fontAlgn="t" latinLnBrk="1">
              <a:spcBef>
                <a:spcPts val="0"/>
              </a:spcBef>
              <a:buClr>
                <a:srgbClr val="262E47"/>
              </a:buClr>
              <a:buSzPct val="100000"/>
              <a:buFont typeface="Arial" panose="020B0604020202020204" pitchFamily="34" charset="0"/>
              <a:buChar char="•"/>
              <a:tabLst>
                <a:tab pos="1168400" algn="l"/>
                <a:tab pos="1346200" algn="l"/>
              </a:tabLst>
              <a:defRPr sz="2400" kern="1200" spc="0" baseline="0">
                <a:solidFill>
                  <a:srgbClr val="030609"/>
                </a:solidFill>
                <a:latin typeface="Calibri" panose="020F0502020204030204" pitchFamily="34" charset="0"/>
              </a:defRPr>
            </a:lvl3pPr>
            <a:lvl4pPr marL="1617663" indent="261938" fontAlgn="t" latinLnBrk="1">
              <a:spcBef>
                <a:spcPts val="0"/>
              </a:spcBef>
              <a:buClr>
                <a:srgbClr val="262E47"/>
              </a:buClr>
              <a:buSzPct val="100000"/>
              <a:buFont typeface="Arial" panose="020B0604020202020204" pitchFamily="34" charset="0"/>
              <a:buChar char="•"/>
              <a:tabLst>
                <a:tab pos="627063" algn="l"/>
              </a:tabLst>
              <a:defRPr sz="2400" kern="1200" spc="0" baseline="0">
                <a:solidFill>
                  <a:srgbClr val="030609"/>
                </a:solidFill>
                <a:latin typeface="Calibri" panose="020F0502020204030204" pitchFamily="34" charset="0"/>
              </a:defRPr>
            </a:lvl4pPr>
            <a:lvl5pPr marL="2328863" indent="269875" fontAlgn="t" latinLnBrk="1">
              <a:spcBef>
                <a:spcPts val="0"/>
              </a:spcBef>
              <a:buClr>
                <a:srgbClr val="262E47"/>
              </a:buClr>
              <a:buSzPct val="100000"/>
              <a:buFont typeface="Arial" panose="020B0604020202020204" pitchFamily="34" charset="0"/>
              <a:buChar char="•"/>
              <a:tabLst>
                <a:tab pos="1973263" algn="l"/>
                <a:tab pos="2514600" algn="l"/>
              </a:tabLst>
              <a:defRPr sz="2000" kern="1200" spc="0" baseline="0">
                <a:solidFill>
                  <a:srgbClr val="030609"/>
                </a:solidFill>
                <a:latin typeface="Calibri" panose="020F0502020204030204" pitchFamily="34" charset="0"/>
              </a:defRPr>
            </a:lvl5pPr>
          </a:lstStyle>
          <a:p>
            <a:pPr lvl="0"/>
            <a:r>
              <a:rPr lang="en-US" dirty="0" smtClean="0"/>
              <a:t>Text - Level 1</a:t>
            </a:r>
          </a:p>
          <a:p>
            <a:pPr lvl="1"/>
            <a:r>
              <a:rPr lang="en-US" dirty="0" smtClean="0"/>
              <a:t>Text – Level 2</a:t>
            </a:r>
          </a:p>
          <a:p>
            <a:pPr lvl="2"/>
            <a:r>
              <a:rPr lang="en-US" dirty="0" smtClean="0"/>
              <a:t>Text – Level 3</a:t>
            </a:r>
          </a:p>
          <a:p>
            <a:pPr lvl="3"/>
            <a:r>
              <a:rPr lang="en-US" dirty="0" smtClean="0"/>
              <a:t>Text – Level 4</a:t>
            </a:r>
          </a:p>
          <a:p>
            <a:pPr lvl="4"/>
            <a:r>
              <a:rPr lang="en-US" dirty="0" smtClean="0"/>
              <a:t>Text – Level 5</a:t>
            </a:r>
          </a:p>
        </p:txBody>
      </p:sp>
      <p:sp>
        <p:nvSpPr>
          <p:cNvPr id="5" name="Rectangle 16"/>
          <p:cNvSpPr>
            <a:spLocks noGrp="1" noChangeArrowheads="1"/>
          </p:cNvSpPr>
          <p:nvPr>
            <p:ph type="sldNum" sz="quarter" idx="11"/>
          </p:nvPr>
        </p:nvSpPr>
        <p:spPr>
          <a:ln/>
        </p:spPr>
        <p:txBody>
          <a:bodyPr/>
          <a:lstStyle>
            <a:lvl1pPr>
              <a:defRPr/>
            </a:lvl1pPr>
          </a:lstStyle>
          <a:p>
            <a:pPr>
              <a:defRPr/>
            </a:pPr>
            <a:fld id="{C896E4DB-9AF3-4475-A728-826441B83F8D}" type="slidenum">
              <a:rPr lang="en-AU" altLang="en-US"/>
              <a:pPr>
                <a:defRPr/>
              </a:pPr>
              <a:t>‹#›</a:t>
            </a:fld>
            <a:endParaRPr lang="en-AU" altLang="en-US" dirty="0"/>
          </a:p>
        </p:txBody>
      </p:sp>
      <p:sp>
        <p:nvSpPr>
          <p:cNvPr id="7" name="Title 1"/>
          <p:cNvSpPr>
            <a:spLocks noGrp="1"/>
          </p:cNvSpPr>
          <p:nvPr>
            <p:ph type="title"/>
          </p:nvPr>
        </p:nvSpPr>
        <p:spPr>
          <a:xfrm>
            <a:off x="911424" y="205143"/>
            <a:ext cx="10177131" cy="596158"/>
          </a:xfrm>
          <a:prstGeom prst="rect">
            <a:avLst/>
          </a:prstGeom>
        </p:spPr>
        <p:txBody>
          <a:bodyPr/>
          <a:lstStyle>
            <a:lvl1pPr>
              <a:defRPr sz="2800" baseline="0">
                <a:latin typeface="Calibri" panose="020F0502020204030204" pitchFamily="34" charset="0"/>
                <a:ea typeface="+mj-ea"/>
              </a:defRPr>
            </a:lvl1pPr>
          </a:lstStyle>
          <a:p>
            <a:r>
              <a:rPr lang="en-US" smtClean="0"/>
              <a:t>Click to edit Master title style</a:t>
            </a:r>
            <a:endParaRPr lang="en-AU" dirty="0"/>
          </a:p>
        </p:txBody>
      </p:sp>
      <p:sp>
        <p:nvSpPr>
          <p:cNvPr id="6" name="Rectangle 14"/>
          <p:cNvSpPr>
            <a:spLocks noChangeArrowheads="1"/>
          </p:cNvSpPr>
          <p:nvPr userDrawn="1"/>
        </p:nvSpPr>
        <p:spPr bwMode="auto">
          <a:xfrm>
            <a:off x="0" y="0"/>
            <a:ext cx="12192000" cy="9144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AU" altLang="en-US" sz="2800" dirty="0" smtClean="0"/>
          </a:p>
        </p:txBody>
      </p:sp>
      <p:pic>
        <p:nvPicPr>
          <p:cNvPr id="8" name="Picture 7" descr="Proleigs-Logo-Reversed-Orang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5506137"/>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Form (equal size for each level)">
    <p:spTree>
      <p:nvGrpSpPr>
        <p:cNvPr id="1" name=""/>
        <p:cNvGrpSpPr/>
        <p:nvPr/>
      </p:nvGrpSpPr>
      <p:grpSpPr>
        <a:xfrm>
          <a:off x="0" y="0"/>
          <a:ext cx="0" cy="0"/>
          <a:chOff x="0" y="0"/>
          <a:chExt cx="0" cy="0"/>
        </a:xfrm>
      </p:grpSpPr>
      <p:sp>
        <p:nvSpPr>
          <p:cNvPr id="5" name="Rectangle 16"/>
          <p:cNvSpPr>
            <a:spLocks noGrp="1" noChangeArrowheads="1"/>
          </p:cNvSpPr>
          <p:nvPr>
            <p:ph type="sldNum" sz="quarter" idx="11"/>
          </p:nvPr>
        </p:nvSpPr>
        <p:spPr>
          <a:ln/>
        </p:spPr>
        <p:txBody>
          <a:bodyPr/>
          <a:lstStyle>
            <a:lvl1pPr>
              <a:defRPr/>
            </a:lvl1pPr>
          </a:lstStyle>
          <a:p>
            <a:pPr>
              <a:defRPr/>
            </a:pPr>
            <a:fld id="{C896E4DB-9AF3-4475-A728-826441B83F8D}" type="slidenum">
              <a:rPr lang="en-AU" altLang="en-US"/>
              <a:pPr>
                <a:defRPr/>
              </a:pPr>
              <a:t>‹#›</a:t>
            </a:fld>
            <a:endParaRPr lang="en-AU" altLang="en-US" dirty="0"/>
          </a:p>
        </p:txBody>
      </p:sp>
      <p:sp>
        <p:nvSpPr>
          <p:cNvPr id="7" name="Title 1"/>
          <p:cNvSpPr>
            <a:spLocks noGrp="1"/>
          </p:cNvSpPr>
          <p:nvPr>
            <p:ph type="title"/>
          </p:nvPr>
        </p:nvSpPr>
        <p:spPr>
          <a:xfrm>
            <a:off x="911424" y="205143"/>
            <a:ext cx="10177131" cy="596158"/>
          </a:xfrm>
          <a:prstGeom prst="rect">
            <a:avLst/>
          </a:prstGeom>
        </p:spPr>
        <p:txBody>
          <a:bodyPr/>
          <a:lstStyle>
            <a:lvl1pPr>
              <a:defRPr sz="2800" baseline="0">
                <a:latin typeface="Calibri" panose="020F0502020204030204" pitchFamily="34" charset="0"/>
                <a:ea typeface="+mj-ea"/>
              </a:defRPr>
            </a:lvl1pPr>
          </a:lstStyle>
          <a:p>
            <a:r>
              <a:rPr lang="en-US" smtClean="0"/>
              <a:t>Click to edit Master title style</a:t>
            </a:r>
            <a:endParaRPr lang="en-AU" dirty="0"/>
          </a:p>
        </p:txBody>
      </p:sp>
      <p:sp>
        <p:nvSpPr>
          <p:cNvPr id="4" name="Content Placeholder 2"/>
          <p:cNvSpPr>
            <a:spLocks noGrp="1"/>
          </p:cNvSpPr>
          <p:nvPr>
            <p:ph idx="1" hasCustomPrompt="1"/>
          </p:nvPr>
        </p:nvSpPr>
        <p:spPr>
          <a:xfrm>
            <a:off x="911425" y="1295424"/>
            <a:ext cx="10661487" cy="4941888"/>
          </a:xfrm>
        </p:spPr>
        <p:txBody>
          <a:bodyPr/>
          <a:lstStyle>
            <a:lvl1pPr marL="457325" indent="-457200" defTabSz="719138" fontAlgn="t" latinLnBrk="1">
              <a:spcBef>
                <a:spcPts val="0"/>
              </a:spcBef>
              <a:buClr>
                <a:srgbClr val="262E47"/>
              </a:buClr>
              <a:buSzPct val="100000"/>
              <a:buFont typeface="Arial" panose="020B0604020202020204" pitchFamily="34" charset="0"/>
              <a:buAutoNum type="arabicPeriod"/>
              <a:tabLst>
                <a:tab pos="804863" algn="l"/>
              </a:tabLst>
              <a:defRPr sz="2400" kern="1200" spc="0" baseline="0">
                <a:solidFill>
                  <a:srgbClr val="030609"/>
                </a:solidFill>
                <a:latin typeface="Calibri" panose="020F0502020204030204" pitchFamily="34" charset="0"/>
              </a:defRPr>
            </a:lvl1pPr>
            <a:lvl2pPr marL="906463" indent="-457200" fontAlgn="t" latinLnBrk="1">
              <a:spcBef>
                <a:spcPts val="0"/>
              </a:spcBef>
              <a:buClr>
                <a:srgbClr val="262E47"/>
              </a:buClr>
              <a:buSzPct val="100000"/>
              <a:buFont typeface="Arial" panose="020B0604020202020204" pitchFamily="34" charset="0"/>
              <a:buAutoNum type="alphaLcParenBoth"/>
              <a:defRPr sz="2400" kern="1200" spc="0" baseline="0">
                <a:solidFill>
                  <a:srgbClr val="030609"/>
                </a:solidFill>
                <a:latin typeface="Calibri" panose="020F0502020204030204" pitchFamily="34" charset="0"/>
              </a:defRPr>
            </a:lvl2pPr>
            <a:lvl3pPr marL="1598612" indent="-514350" fontAlgn="t" latinLnBrk="1">
              <a:spcBef>
                <a:spcPts val="0"/>
              </a:spcBef>
              <a:buClr>
                <a:srgbClr val="262E47"/>
              </a:buClr>
              <a:buSzPct val="100000"/>
              <a:buFont typeface="Arial" panose="020B0604020202020204" pitchFamily="34" charset="0"/>
              <a:buAutoNum type="romanLcParenBoth"/>
              <a:tabLst>
                <a:tab pos="1168400" algn="l"/>
                <a:tab pos="1346200" algn="l"/>
              </a:tabLst>
              <a:defRPr sz="2400" kern="1200" spc="0" baseline="0">
                <a:solidFill>
                  <a:srgbClr val="030609"/>
                </a:solidFill>
                <a:latin typeface="Calibri" panose="020F0502020204030204" pitchFamily="34" charset="0"/>
              </a:defRPr>
            </a:lvl3pPr>
            <a:lvl4pPr marL="2074863" indent="-457200" fontAlgn="t" latinLnBrk="1">
              <a:spcBef>
                <a:spcPts val="0"/>
              </a:spcBef>
              <a:buClr>
                <a:srgbClr val="262E47"/>
              </a:buClr>
              <a:buSzPct val="100000"/>
              <a:buFont typeface="Arial" panose="020B0604020202020204" pitchFamily="34" charset="0"/>
              <a:buAutoNum type="alphaUcParenBoth"/>
              <a:tabLst>
                <a:tab pos="627063" algn="l"/>
              </a:tabLst>
              <a:defRPr sz="2400" kern="1200" spc="0" baseline="0">
                <a:solidFill>
                  <a:srgbClr val="030609"/>
                </a:solidFill>
                <a:latin typeface="Calibri" panose="020F0502020204030204" pitchFamily="34" charset="0"/>
              </a:defRPr>
            </a:lvl4pPr>
            <a:lvl5pPr marL="2671763" indent="-342900" fontAlgn="t" latinLnBrk="1">
              <a:spcBef>
                <a:spcPts val="0"/>
              </a:spcBef>
              <a:buClr>
                <a:srgbClr val="262E47"/>
              </a:buClr>
              <a:buSzPct val="100000"/>
              <a:buFont typeface="Arial" panose="020B0604020202020204" pitchFamily="34" charset="0"/>
              <a:buAutoNum type="arabicParenBoth"/>
              <a:tabLst>
                <a:tab pos="1973263" algn="l"/>
                <a:tab pos="2514600" algn="l"/>
              </a:tabLst>
              <a:defRPr sz="2400" kern="1200" spc="0" baseline="0">
                <a:solidFill>
                  <a:srgbClr val="030609"/>
                </a:solidFill>
                <a:latin typeface="Calibri" panose="020F0502020204030204" pitchFamily="34" charset="0"/>
              </a:defRPr>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 </a:t>
            </a:r>
            <a:r>
              <a:rPr lang="en-US" smtClean="0"/>
              <a:t>Level 5</a:t>
            </a:r>
            <a:endParaRPr lang="en-US" dirty="0" smtClean="0"/>
          </a:p>
        </p:txBody>
      </p:sp>
      <p:sp>
        <p:nvSpPr>
          <p:cNvPr id="6" name="Rectangle 14"/>
          <p:cNvSpPr>
            <a:spLocks noChangeArrowheads="1"/>
          </p:cNvSpPr>
          <p:nvPr userDrawn="1"/>
        </p:nvSpPr>
        <p:spPr bwMode="auto">
          <a:xfrm>
            <a:off x="0" y="0"/>
            <a:ext cx="12192000" cy="9144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defRPr/>
            </a:pPr>
            <a:endParaRPr lang="en-AU" altLang="en-US" sz="2800" dirty="0" smtClean="0"/>
          </a:p>
        </p:txBody>
      </p:sp>
      <p:pic>
        <p:nvPicPr>
          <p:cNvPr id="8" name="Picture 7" descr="Proleigs-Logo-Reversed-Orang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96385" y="115093"/>
            <a:ext cx="60166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3987391"/>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34" name="Rectangle 10"/>
          <p:cNvSpPr>
            <a:spLocks noGrp="1" noChangeArrowheads="1"/>
          </p:cNvSpPr>
          <p:nvPr>
            <p:ph type="body" idx="1"/>
          </p:nvPr>
        </p:nvSpPr>
        <p:spPr bwMode="auto">
          <a:xfrm>
            <a:off x="912284" y="1295400"/>
            <a:ext cx="10684933" cy="494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30" name="Rectangle 13"/>
          <p:cNvSpPr>
            <a:spLocks noChangeArrowheads="1"/>
          </p:cNvSpPr>
          <p:nvPr userDrawn="1"/>
        </p:nvSpPr>
        <p:spPr bwMode="auto">
          <a:xfrm>
            <a:off x="0" y="6629400"/>
            <a:ext cx="12192000" cy="228600"/>
          </a:xfrm>
          <a:prstGeom prst="rect">
            <a:avLst/>
          </a:prstGeom>
          <a:solidFill>
            <a:srgbClr val="262E47"/>
          </a:solidFill>
          <a:ln>
            <a:noFill/>
          </a:ln>
          <a:effectLst/>
          <a:extLst/>
        </p:spPr>
        <p:txBody>
          <a:bodyPr wrap="none" anchor="ctr"/>
          <a:lstStyle>
            <a:lvl1pPr eaLnBrk="0" hangingPunct="0">
              <a:defRPr sz="2800" b="1">
                <a:solidFill>
                  <a:schemeClr val="tx1"/>
                </a:solidFill>
                <a:latin typeface="Arial" panose="020B0604020202020204" pitchFamily="34" charset="0"/>
                <a:cs typeface="Arial" panose="020B0604020202020204" pitchFamily="34" charset="0"/>
              </a:defRPr>
            </a:lvl1pPr>
            <a:lvl2pPr marL="742950" indent="-285750" eaLnBrk="0" hangingPunct="0">
              <a:defRPr sz="2800" b="1">
                <a:solidFill>
                  <a:schemeClr val="tx1"/>
                </a:solidFill>
                <a:latin typeface="Arial" panose="020B0604020202020204" pitchFamily="34" charset="0"/>
                <a:cs typeface="Arial" panose="020B0604020202020204" pitchFamily="34" charset="0"/>
              </a:defRPr>
            </a:lvl2pPr>
            <a:lvl3pPr marL="1143000" indent="-228600" eaLnBrk="0" hangingPunct="0">
              <a:defRPr sz="2800" b="1">
                <a:solidFill>
                  <a:schemeClr val="tx1"/>
                </a:solidFill>
                <a:latin typeface="Arial" panose="020B0604020202020204" pitchFamily="34" charset="0"/>
                <a:cs typeface="Arial" panose="020B0604020202020204" pitchFamily="34" charset="0"/>
              </a:defRPr>
            </a:lvl3pPr>
            <a:lvl4pPr marL="1600200" indent="-228600" eaLnBrk="0" hangingPunct="0">
              <a:defRPr sz="2800" b="1">
                <a:solidFill>
                  <a:schemeClr val="tx1"/>
                </a:solidFill>
                <a:latin typeface="Arial" panose="020B0604020202020204" pitchFamily="34" charset="0"/>
                <a:cs typeface="Arial" panose="020B0604020202020204" pitchFamily="34" charset="0"/>
              </a:defRPr>
            </a:lvl4pPr>
            <a:lvl5pPr marL="2057400" indent="-228600" eaLnBrk="0" hangingPunct="0">
              <a:defRPr sz="28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9pPr>
          </a:lstStyle>
          <a:p>
            <a:pPr eaLnBrk="1" hangingPunct="1">
              <a:buClr>
                <a:srgbClr val="FF6600"/>
              </a:buClr>
              <a:buFontTx/>
              <a:buNone/>
            </a:pPr>
            <a:r>
              <a:rPr lang="en-AU" altLang="en-US" sz="800" b="0" dirty="0" smtClean="0">
                <a:solidFill>
                  <a:schemeClr val="tx1"/>
                </a:solidFill>
                <a:latin typeface="Arial" panose="020B0604020202020204" pitchFamily="34" charset="0"/>
              </a:rPr>
              <a:t>  Copyright © Prolegis Lawyers 2018</a:t>
            </a:r>
            <a:endParaRPr lang="en-AU" altLang="en-US" sz="800" b="0" dirty="0">
              <a:solidFill>
                <a:schemeClr val="tx1"/>
              </a:solidFill>
              <a:latin typeface="Arial" panose="020B0604020202020204" pitchFamily="34" charset="0"/>
            </a:endParaRPr>
          </a:p>
        </p:txBody>
      </p:sp>
      <p:sp>
        <p:nvSpPr>
          <p:cNvPr id="1040" name="Rectangle 16"/>
          <p:cNvSpPr>
            <a:spLocks noGrp="1" noChangeArrowheads="1"/>
          </p:cNvSpPr>
          <p:nvPr>
            <p:ph type="sldNum" sz="quarter" idx="4"/>
          </p:nvPr>
        </p:nvSpPr>
        <p:spPr bwMode="auto">
          <a:xfrm>
            <a:off x="9347200" y="6629400"/>
            <a:ext cx="284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defRPr sz="1000" b="0">
                <a:latin typeface="Museo 300" pitchFamily="1" charset="-18"/>
              </a:defRPr>
            </a:lvl1pPr>
          </a:lstStyle>
          <a:p>
            <a:pPr>
              <a:defRPr/>
            </a:pPr>
            <a:fld id="{B2DF66D5-D112-4028-A904-06AA33F4B45D}" type="slidenum">
              <a:rPr lang="en-AU" altLang="en-US"/>
              <a:pPr>
                <a:defRPr/>
              </a:pPr>
              <a:t>‹#›</a:t>
            </a:fld>
            <a:endParaRPr lang="en-AU" altLang="en-US" dirty="0"/>
          </a:p>
        </p:txBody>
      </p:sp>
    </p:spTree>
  </p:cSld>
  <p:clrMap bg1="dk2" tx1="lt1" bg2="dk1" tx2="lt2" accent1="accent1" accent2="accent2" accent3="accent3" accent4="accent4" accent5="accent5" accent6="accent6" hlink="hlink" folHlink="folHlink"/>
  <p:sldLayoutIdLst>
    <p:sldLayoutId id="2147483657" r:id="rId1"/>
    <p:sldLayoutId id="2147483664" r:id="rId2"/>
    <p:sldLayoutId id="2147483666" r:id="rId3"/>
    <p:sldLayoutId id="2147483668" r:id="rId4"/>
    <p:sldLayoutId id="2147483651" r:id="rId5"/>
    <p:sldLayoutId id="2147483667" r:id="rId6"/>
    <p:sldLayoutId id="2147483665" r:id="rId7"/>
  </p:sldLayoutIdLst>
  <p:transition>
    <p:fade/>
  </p:transition>
  <p:timing>
    <p:tnLst>
      <p:par>
        <p:cTn id="1" dur="indefinite" restart="never" nodeType="tmRoot"/>
      </p:par>
    </p:tnLst>
  </p:timing>
  <p:hf hdr="0" ftr="0" dt="0"/>
  <p:txStyles>
    <p:titleStyle>
      <a:lvl1pPr algn="l" rtl="0" eaLnBrk="1" fontAlgn="base" hangingPunct="1">
        <a:spcBef>
          <a:spcPct val="0"/>
        </a:spcBef>
        <a:spcAft>
          <a:spcPct val="0"/>
        </a:spcAft>
        <a:defRPr sz="2600" b="1">
          <a:solidFill>
            <a:schemeClr val="tx1"/>
          </a:solidFill>
          <a:effectLst/>
          <a:latin typeface="Museo 300" pitchFamily="1" charset="-18"/>
          <a:ea typeface="+mj-ea"/>
          <a:cs typeface="+mj-cs"/>
        </a:defRPr>
      </a:lvl1pPr>
      <a:lvl2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2pPr>
      <a:lvl3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3pPr>
      <a:lvl4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4pPr>
      <a:lvl5pPr algn="l" rtl="0" eaLnBrk="1" fontAlgn="base" hangingPunct="1">
        <a:spcBef>
          <a:spcPct val="0"/>
        </a:spcBef>
        <a:spcAft>
          <a:spcPct val="0"/>
        </a:spcAft>
        <a:defRPr sz="2600">
          <a:solidFill>
            <a:schemeClr val="tx1"/>
          </a:solidFill>
          <a:effectLst>
            <a:outerShdw blurRad="38100" dist="38100" dir="2700000" algn="tl">
              <a:srgbClr val="C0C0C0"/>
            </a:outerShdw>
          </a:effectLst>
          <a:latin typeface="Museo 300" pitchFamily="1" charset="-18"/>
        </a:defRPr>
      </a:lvl5pPr>
      <a:lvl6pPr marL="4572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600">
          <a:solidFill>
            <a:schemeClr val="folHlink"/>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65000"/>
        <a:buFont typeface="Wingdings" panose="05000000000000000000" pitchFamily="2" charset="2"/>
        <a:defRPr sz="2800">
          <a:solidFill>
            <a:srgbClr val="030609"/>
          </a:solidFill>
          <a:effectLst/>
          <a:latin typeface="Museo 300" pitchFamily="1" charset="-18"/>
          <a:ea typeface="+mn-ea"/>
          <a:cs typeface="+mn-cs"/>
        </a:defRPr>
      </a:lvl1pPr>
      <a:lvl2pPr marL="742950" indent="-285750" algn="l" rtl="0" eaLnBrk="1" fontAlgn="base" hangingPunct="1">
        <a:spcBef>
          <a:spcPct val="20000"/>
        </a:spcBef>
        <a:spcAft>
          <a:spcPct val="0"/>
        </a:spcAft>
        <a:buClr>
          <a:srgbClr val="262E47"/>
        </a:buClr>
        <a:buChar char="•"/>
        <a:defRPr sz="2400">
          <a:solidFill>
            <a:srgbClr val="030609"/>
          </a:solidFill>
          <a:effectLst/>
          <a:latin typeface="Museo 300" pitchFamily="1" charset="-18"/>
        </a:defRPr>
      </a:lvl2pPr>
      <a:lvl3pPr marL="1143000" indent="-228600" algn="l" rtl="0" eaLnBrk="1" fontAlgn="base" hangingPunct="1">
        <a:spcBef>
          <a:spcPct val="20000"/>
        </a:spcBef>
        <a:spcAft>
          <a:spcPct val="0"/>
        </a:spcAft>
        <a:buClr>
          <a:srgbClr val="262E47"/>
        </a:buClr>
        <a:buChar char="•"/>
        <a:defRPr sz="2000">
          <a:solidFill>
            <a:srgbClr val="030609"/>
          </a:solidFill>
          <a:effectLst/>
          <a:latin typeface="Museo 300" pitchFamily="1" charset="-18"/>
        </a:defRPr>
      </a:lvl3pPr>
      <a:lvl4pPr marL="1600200" indent="-228600" algn="l" rtl="0" eaLnBrk="1" fontAlgn="base" hangingPunct="1">
        <a:spcBef>
          <a:spcPct val="20000"/>
        </a:spcBef>
        <a:spcAft>
          <a:spcPct val="0"/>
        </a:spcAft>
        <a:buClr>
          <a:srgbClr val="262E47"/>
        </a:buClr>
        <a:buChar char="•"/>
        <a:defRPr sz="1800">
          <a:solidFill>
            <a:srgbClr val="030609"/>
          </a:solidFill>
          <a:effectLst/>
          <a:latin typeface="Arial" charset="0"/>
        </a:defRPr>
      </a:lvl4pPr>
      <a:lvl5pPr marL="2057400" indent="-228600" algn="l" rtl="0" eaLnBrk="1" fontAlgn="base" hangingPunct="1">
        <a:spcBef>
          <a:spcPct val="20000"/>
        </a:spcBef>
        <a:spcAft>
          <a:spcPct val="0"/>
        </a:spcAft>
        <a:buClr>
          <a:srgbClr val="262E47"/>
        </a:buClr>
        <a:buChar char="•"/>
        <a:defRPr sz="1600">
          <a:solidFill>
            <a:srgbClr val="030609"/>
          </a:solidFill>
          <a:effectLst/>
          <a:latin typeface="Arial" charset="0"/>
        </a:defRPr>
      </a:lvl5pPr>
      <a:lvl6pPr marL="2514600" indent="-228600" algn="l" rtl="0" eaLnBrk="1" fontAlgn="base" hangingPunct="1">
        <a:spcBef>
          <a:spcPct val="20000"/>
        </a:spcBef>
        <a:spcAft>
          <a:spcPct val="0"/>
        </a:spcAft>
        <a:buClr>
          <a:schemeClr val="hlink"/>
        </a:buClr>
        <a:buSzPct val="65000"/>
        <a:buFont typeface="Wingdings" pitchFamily="2" charset="2"/>
        <a:buChar char="§"/>
        <a:defRPr sz="2800">
          <a:solidFill>
            <a:srgbClr val="030609"/>
          </a:solidFill>
          <a:effectLst>
            <a:outerShdw blurRad="38100" dist="38100" dir="2700000" algn="tl">
              <a:srgbClr val="C0C0C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
        <a:defRPr sz="2800">
          <a:solidFill>
            <a:srgbClr val="030609"/>
          </a:solidFill>
          <a:effectLst>
            <a:outerShdw blurRad="38100" dist="38100" dir="2700000" algn="tl">
              <a:srgbClr val="C0C0C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
        <a:defRPr sz="2800">
          <a:solidFill>
            <a:srgbClr val="030609"/>
          </a:solidFill>
          <a:effectLst>
            <a:outerShdw blurRad="38100" dist="38100" dir="2700000" algn="tl">
              <a:srgbClr val="C0C0C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
        <a:defRPr sz="2800">
          <a:solidFill>
            <a:srgbClr val="030609"/>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olegis.com.au/" TargetMode="External"/><Relationship Id="rId2" Type="http://schemas.openxmlformats.org/officeDocument/2006/relationships/hyperlink" Target="mailto:template@prolegis.com.a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prolegis.com.au/" TargetMode="External"/><Relationship Id="rId2" Type="http://schemas.openxmlformats.org/officeDocument/2006/relationships/hyperlink" Target="mailto:arobinson@prolegis.com.au"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C0111CCD-9A1F-4316-B431-B743B35EDD74}" type="slidenum">
              <a:rPr lang="en-AU" altLang="en-US" smtClean="0"/>
              <a:pPr>
                <a:defRPr/>
              </a:pPr>
              <a:t>1</a:t>
            </a:fld>
            <a:endParaRPr lang="en-AU" altLang="en-US" dirty="0"/>
          </a:p>
        </p:txBody>
      </p:sp>
      <p:sp>
        <p:nvSpPr>
          <p:cNvPr id="5" name="TextBox 4"/>
          <p:cNvSpPr txBox="1"/>
          <p:nvPr/>
        </p:nvSpPr>
        <p:spPr>
          <a:xfrm>
            <a:off x="6528048" y="4694574"/>
            <a:ext cx="2509598" cy="738664"/>
          </a:xfrm>
          <a:prstGeom prst="rect">
            <a:avLst/>
          </a:prstGeom>
          <a:noFill/>
        </p:spPr>
        <p:txBody>
          <a:bodyPr wrap="square" rtlCol="0">
            <a:spAutoFit/>
          </a:bodyPr>
          <a:lstStyle/>
          <a:p>
            <a:pPr lvl="0" fontAlgn="auto">
              <a:buClr>
                <a:srgbClr val="616365"/>
              </a:buClr>
              <a:defRPr/>
            </a:pPr>
            <a:r>
              <a:rPr lang="en-AU" sz="2000" dirty="0" smtClean="0">
                <a:solidFill>
                  <a:srgbClr val="262E47"/>
                </a:solidFill>
                <a:latin typeface="Calibri Light" panose="020F0302020204030204"/>
              </a:rPr>
              <a:t>Mark Fowler, Partner</a:t>
            </a:r>
            <a:endParaRPr lang="en-AU" sz="2000" dirty="0">
              <a:solidFill>
                <a:srgbClr val="262E47"/>
              </a:solidFill>
              <a:latin typeface="Calibri Light" panose="020F0302020204030204"/>
            </a:endParaRPr>
          </a:p>
          <a:p>
            <a:pPr lvl="0" fontAlgn="auto">
              <a:buClr>
                <a:srgbClr val="616365"/>
              </a:buClr>
              <a:defRPr/>
            </a:pPr>
            <a:r>
              <a:rPr lang="en-US" sz="1100" dirty="0" smtClean="0">
                <a:solidFill>
                  <a:srgbClr val="030609"/>
                </a:solidFill>
              </a:rPr>
              <a:t>e.  </a:t>
            </a:r>
            <a:r>
              <a:rPr lang="en-US" sz="1100" dirty="0" smtClean="0">
                <a:solidFill>
                  <a:srgbClr val="030609"/>
                </a:solidFill>
                <a:hlinkClick r:id="rId2"/>
              </a:rPr>
              <a:t>mfowler@prolegis.com.au</a:t>
            </a:r>
            <a:endParaRPr lang="en-US" sz="1100" dirty="0" smtClean="0">
              <a:solidFill>
                <a:srgbClr val="030609"/>
              </a:solidFill>
            </a:endParaRPr>
          </a:p>
          <a:p>
            <a:pPr fontAlgn="auto">
              <a:buClr>
                <a:srgbClr val="616365"/>
              </a:buClr>
              <a:defRPr/>
            </a:pPr>
            <a:r>
              <a:rPr lang="en-AU" sz="1100" dirty="0" smtClean="0">
                <a:solidFill>
                  <a:srgbClr val="030609"/>
                </a:solidFill>
              </a:rPr>
              <a:t>w. </a:t>
            </a:r>
            <a:r>
              <a:rPr lang="en-AU" sz="1100" dirty="0" smtClean="0">
                <a:solidFill>
                  <a:srgbClr val="030609"/>
                </a:solidFill>
                <a:hlinkClick r:id="rId3"/>
              </a:rPr>
              <a:t>www.prolegis.com.au</a:t>
            </a:r>
            <a:endParaRPr lang="en-AU" sz="1100" dirty="0" smtClean="0">
              <a:solidFill>
                <a:srgbClr val="030609"/>
              </a:solidFill>
            </a:endParaRPr>
          </a:p>
        </p:txBody>
      </p:sp>
      <p:sp>
        <p:nvSpPr>
          <p:cNvPr id="6" name="Subtitle 2"/>
          <p:cNvSpPr txBox="1">
            <a:spLocks/>
          </p:cNvSpPr>
          <p:nvPr/>
        </p:nvSpPr>
        <p:spPr>
          <a:xfrm>
            <a:off x="407368" y="4005064"/>
            <a:ext cx="11665296" cy="57606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lvl="0" algn="ctr" fontAlgn="auto">
              <a:buClr>
                <a:srgbClr val="616365"/>
              </a:buClr>
              <a:defRPr/>
            </a:pPr>
            <a:r>
              <a:rPr lang="en-AU" sz="2000" b="0" dirty="0">
                <a:solidFill>
                  <a:srgbClr val="616365"/>
                </a:solidFill>
                <a:latin typeface="Calibri Light" panose="020F0302020204030204"/>
              </a:rPr>
              <a:t>CLAANZ Conference 2018, </a:t>
            </a:r>
            <a:r>
              <a:rPr lang="en-AU" sz="2000" b="0" dirty="0" smtClean="0">
                <a:solidFill>
                  <a:srgbClr val="616365"/>
                </a:solidFill>
                <a:latin typeface="Calibri Light" panose="020F0302020204030204"/>
              </a:rPr>
              <a:t>Melbourne 2 August 2018</a:t>
            </a:r>
            <a:endParaRPr lang="en-AU" sz="2000" b="0" dirty="0">
              <a:solidFill>
                <a:srgbClr val="616365"/>
              </a:solidFill>
              <a:latin typeface="Calibri Light" panose="020F0302020204030204"/>
            </a:endParaRPr>
          </a:p>
        </p:txBody>
      </p:sp>
      <p:sp>
        <p:nvSpPr>
          <p:cNvPr id="7" name="Title 1"/>
          <p:cNvSpPr txBox="1">
            <a:spLocks/>
          </p:cNvSpPr>
          <p:nvPr/>
        </p:nvSpPr>
        <p:spPr>
          <a:xfrm>
            <a:off x="407368" y="2852936"/>
            <a:ext cx="11377264" cy="1077108"/>
          </a:xfrm>
          <a:prstGeom prst="rect">
            <a:avLst/>
          </a:prstGeom>
        </p:spPr>
        <p:txBody>
          <a:bodyPr vert="horz" lIns="0" tIns="0" rIns="0" bIns="0" rtlCol="0" anchor="ctr" anchorCtr="0">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fontAlgn="auto">
              <a:spcAft>
                <a:spcPts val="0"/>
              </a:spcAft>
              <a:defRPr/>
            </a:pPr>
            <a:r>
              <a:rPr lang="en-AU" sz="4800" dirty="0">
                <a:solidFill>
                  <a:srgbClr val="000000">
                    <a:lumMod val="85000"/>
                    <a:lumOff val="15000"/>
                  </a:srgbClr>
                </a:solidFill>
                <a:latin typeface="Calibri Light" panose="020F0302020204030204"/>
              </a:rPr>
              <a:t>So Much Housing </a:t>
            </a:r>
            <a:r>
              <a:rPr lang="en-AU" sz="4800" dirty="0" smtClean="0">
                <a:solidFill>
                  <a:srgbClr val="000000">
                    <a:lumMod val="85000"/>
                    <a:lumOff val="15000"/>
                  </a:srgbClr>
                </a:solidFill>
                <a:latin typeface="Calibri Light" panose="020F0302020204030204"/>
              </a:rPr>
              <a:t>Innovation:</a:t>
            </a:r>
          </a:p>
          <a:p>
            <a:pPr algn="ctr" fontAlgn="auto">
              <a:spcAft>
                <a:spcPts val="0"/>
              </a:spcAft>
              <a:defRPr/>
            </a:pPr>
            <a:r>
              <a:rPr lang="en-AU" sz="4800" dirty="0" smtClean="0">
                <a:solidFill>
                  <a:srgbClr val="000000">
                    <a:lumMod val="85000"/>
                    <a:lumOff val="15000"/>
                  </a:srgbClr>
                </a:solidFill>
                <a:latin typeface="Calibri Light" panose="020F0302020204030204"/>
              </a:rPr>
              <a:t>What’s </a:t>
            </a:r>
            <a:r>
              <a:rPr lang="en-AU" sz="4800" dirty="0">
                <a:solidFill>
                  <a:srgbClr val="000000">
                    <a:lumMod val="85000"/>
                    <a:lumOff val="15000"/>
                  </a:srgbClr>
                </a:solidFill>
                <a:latin typeface="Calibri Light" panose="020F0302020204030204"/>
              </a:rPr>
              <a:t>Charitable and What’s Not?</a:t>
            </a:r>
            <a:endParaRPr lang="en-AU" sz="2400" b="0" dirty="0">
              <a:solidFill>
                <a:srgbClr val="000000">
                  <a:lumMod val="85000"/>
                  <a:lumOff val="15000"/>
                </a:srgbClr>
              </a:solidFill>
              <a:latin typeface="Calibri Light" panose="020F0302020204030204"/>
            </a:endParaRPr>
          </a:p>
        </p:txBody>
      </p:sp>
    </p:spTree>
    <p:extLst>
      <p:ext uri="{BB962C8B-B14F-4D97-AF65-F5344CB8AC3E}">
        <p14:creationId xmlns:p14="http://schemas.microsoft.com/office/powerpoint/2010/main" val="51773524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latinLnBrk="0"/>
            <a:r>
              <a:rPr lang="en-AU" sz="2800" dirty="0"/>
              <a:t>UNDHR Article 25:</a:t>
            </a:r>
          </a:p>
          <a:p>
            <a:pPr lvl="1" latinLnBrk="0"/>
            <a:r>
              <a:rPr lang="en-AU" sz="2000" dirty="0" smtClean="0"/>
              <a:t>Everyone </a:t>
            </a:r>
            <a:r>
              <a:rPr lang="en-AU" sz="2000" dirty="0"/>
              <a:t>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r>
              <a:rPr lang="en-AU" sz="2000" dirty="0" smtClean="0"/>
              <a:t>.</a:t>
            </a:r>
            <a:endParaRPr lang="en-AU" sz="2000" dirty="0"/>
          </a:p>
          <a:p>
            <a:pPr lvl="0" latinLnBrk="0"/>
            <a:r>
              <a:rPr lang="en-AU" sz="2800" dirty="0"/>
              <a:t>I</a:t>
            </a:r>
            <a:r>
              <a:rPr lang="en-AU" sz="2800" dirty="0" smtClean="0"/>
              <a:t>nternational </a:t>
            </a:r>
            <a:r>
              <a:rPr lang="en-AU" sz="2800" dirty="0"/>
              <a:t>Covenant on Economic, Social and Cultural Rights </a:t>
            </a:r>
            <a:r>
              <a:rPr lang="en-AU" sz="2800" dirty="0" smtClean="0"/>
              <a:t>Article 11</a:t>
            </a:r>
          </a:p>
          <a:p>
            <a:pPr lvl="1" latinLnBrk="0"/>
            <a:r>
              <a:rPr lang="en-AU" sz="2000" dirty="0" smtClean="0"/>
              <a:t>The </a:t>
            </a:r>
            <a:r>
              <a:rPr lang="en-AU" sz="2000" dirty="0"/>
              <a:t>States Parties to the present Covenant recognize the right of everyone to an adequate standard of living for himself and his family, including adequate food, clothing and housing, and to the continuous improvement of living conditions. </a:t>
            </a:r>
          </a:p>
          <a:p>
            <a:pPr lvl="0" latinLnBrk="0"/>
            <a:r>
              <a:rPr lang="en-AU" sz="2800" dirty="0"/>
              <a:t>2008 Senate Inquiry:</a:t>
            </a:r>
          </a:p>
          <a:p>
            <a:pPr lvl="1" latinLnBrk="0"/>
            <a:r>
              <a:rPr lang="en-AU" sz="2000" dirty="0"/>
              <a:t>‘Access to appropriate, affordable, housing is a fundamental human right, which “is essential for individual, family and community wellbeing</a:t>
            </a:r>
            <a:r>
              <a:rPr lang="en-AU" sz="2000" dirty="0" smtClean="0"/>
              <a:t>”.’</a:t>
            </a:r>
          </a:p>
          <a:p>
            <a:pPr latinLnBrk="0"/>
            <a:r>
              <a:rPr lang="en-AU" sz="2800" dirty="0" smtClean="0"/>
              <a:t>Helena Partnerships</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10</a:t>
            </a:fld>
            <a:endParaRPr lang="en-AU" altLang="en-US" dirty="0"/>
          </a:p>
        </p:txBody>
      </p:sp>
      <p:sp>
        <p:nvSpPr>
          <p:cNvPr id="4" name="Title 3"/>
          <p:cNvSpPr>
            <a:spLocks noGrp="1"/>
          </p:cNvSpPr>
          <p:nvPr>
            <p:ph type="title"/>
          </p:nvPr>
        </p:nvSpPr>
        <p:spPr>
          <a:xfrm>
            <a:off x="911424" y="29914"/>
            <a:ext cx="10177131" cy="878806"/>
          </a:xfrm>
        </p:spPr>
        <p:txBody>
          <a:bodyPr/>
          <a:lstStyle/>
          <a:p>
            <a:r>
              <a:rPr lang="en-AU" dirty="0"/>
              <a:t>Human Rights (s12(1)(g))</a:t>
            </a:r>
            <a:br>
              <a:rPr lang="en-AU" dirty="0"/>
            </a:br>
            <a:endParaRPr lang="en-AU" dirty="0"/>
          </a:p>
        </p:txBody>
      </p:sp>
    </p:spTree>
    <p:extLst>
      <p:ext uri="{BB962C8B-B14F-4D97-AF65-F5344CB8AC3E}">
        <p14:creationId xmlns:p14="http://schemas.microsoft.com/office/powerpoint/2010/main" val="30947574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sz="2200" i="1" dirty="0"/>
              <a:t>Burgess &amp; Anor v Director of Housing &amp; Anor</a:t>
            </a:r>
            <a:r>
              <a:rPr lang="en-AU" sz="2200" dirty="0"/>
              <a:t> [2014] VSC 648, 17 December 2014 (Macaulay J)</a:t>
            </a:r>
          </a:p>
          <a:p>
            <a:pPr lvl="1" latinLnBrk="0"/>
            <a:r>
              <a:rPr lang="en-AU" sz="2200" dirty="0"/>
              <a:t>Rights under </a:t>
            </a:r>
            <a:r>
              <a:rPr lang="en-AU" sz="2200" i="1" dirty="0"/>
              <a:t>Charter of Human Rights and Responsibilities 2006</a:t>
            </a:r>
            <a:r>
              <a:rPr lang="en-AU" sz="2200" dirty="0"/>
              <a:t> (Vic).</a:t>
            </a:r>
          </a:p>
          <a:p>
            <a:pPr lvl="1" latinLnBrk="0"/>
            <a:r>
              <a:rPr lang="en-AU" sz="2200" dirty="0"/>
              <a:t>Imposed on public authorities</a:t>
            </a:r>
          </a:p>
          <a:p>
            <a:pPr lvl="1" latinLnBrk="0"/>
            <a:r>
              <a:rPr lang="en-AU" sz="2200" dirty="0"/>
              <a:t>Director failed to give proper consideration of human rights</a:t>
            </a:r>
          </a:p>
          <a:p>
            <a:pPr lvl="1" latinLnBrk="0"/>
            <a:r>
              <a:rPr lang="en-AU" sz="2200" dirty="0"/>
              <a:t>Protection of the family group (found)</a:t>
            </a:r>
          </a:p>
          <a:p>
            <a:pPr lvl="1" latinLnBrk="0"/>
            <a:r>
              <a:rPr lang="en-AU" sz="2200" dirty="0"/>
              <a:t>Protection of best interests of the child (found)</a:t>
            </a:r>
          </a:p>
          <a:p>
            <a:pPr lvl="1" latinLnBrk="0"/>
            <a:r>
              <a:rPr lang="en-AU" sz="2200" dirty="0"/>
              <a:t>Right not to have family or home ‘unlawfully or arbitrarily interfered with’ (unnecessary to decide) </a:t>
            </a:r>
          </a:p>
          <a:p>
            <a:pPr lvl="1" latinLnBrk="0"/>
            <a:r>
              <a:rPr lang="en-AU" sz="2200" dirty="0"/>
              <a:t>The decision to seek the issue of a warrant was unlawful</a:t>
            </a:r>
            <a:r>
              <a:rPr lang="en-AU" sz="2200" dirty="0" smtClean="0"/>
              <a:t>.</a:t>
            </a:r>
            <a:endParaRPr lang="en-AU" sz="1800"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11</a:t>
            </a:fld>
            <a:endParaRPr lang="en-AU" altLang="en-US" dirty="0"/>
          </a:p>
        </p:txBody>
      </p:sp>
      <p:sp>
        <p:nvSpPr>
          <p:cNvPr id="4" name="Title 3"/>
          <p:cNvSpPr>
            <a:spLocks noGrp="1"/>
          </p:cNvSpPr>
          <p:nvPr>
            <p:ph type="title"/>
          </p:nvPr>
        </p:nvSpPr>
        <p:spPr>
          <a:xfrm>
            <a:off x="911424" y="29914"/>
            <a:ext cx="10177131" cy="878806"/>
          </a:xfrm>
        </p:spPr>
        <p:txBody>
          <a:bodyPr/>
          <a:lstStyle/>
          <a:p>
            <a:r>
              <a:rPr lang="en-AU" dirty="0"/>
              <a:t>Human Rights (s12(1)(g))</a:t>
            </a:r>
            <a:br>
              <a:rPr lang="en-AU" dirty="0"/>
            </a:br>
            <a:endParaRPr lang="en-AU" dirty="0"/>
          </a:p>
        </p:txBody>
      </p:sp>
    </p:spTree>
    <p:extLst>
      <p:ext uri="{BB962C8B-B14F-4D97-AF65-F5344CB8AC3E}">
        <p14:creationId xmlns:p14="http://schemas.microsoft.com/office/powerpoint/2010/main" val="74465815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sz="2200" i="1" dirty="0"/>
              <a:t>Goode v Common Equity Housing Limited (Human Rights) [2016] VCAT 93  </a:t>
            </a:r>
            <a:r>
              <a:rPr lang="en-AU" dirty="0"/>
              <a:t>21 January 2016 </a:t>
            </a:r>
            <a:r>
              <a:rPr lang="en-AU" sz="2200" dirty="0"/>
              <a:t>(</a:t>
            </a:r>
            <a:r>
              <a:rPr lang="en-AU" sz="2200" dirty="0" err="1"/>
              <a:t>Nihill</a:t>
            </a:r>
            <a:r>
              <a:rPr lang="en-AU" sz="2200" dirty="0"/>
              <a:t> DP) </a:t>
            </a:r>
          </a:p>
          <a:p>
            <a:pPr latinLnBrk="0"/>
            <a:r>
              <a:rPr lang="en-AU" dirty="0"/>
              <a:t>Under the Charter ‘public authority’ includes:</a:t>
            </a:r>
          </a:p>
          <a:p>
            <a:pPr marL="400050" lvl="1" indent="0" latinLnBrk="0">
              <a:buNone/>
            </a:pPr>
            <a:r>
              <a:rPr lang="en-AU" sz="2000" i="1" dirty="0"/>
              <a:t>“An entity whose functions are or include functions of a public nature, when it is exercising those functions on behalf of the state or a public authority (whether under contract or otherwise</a:t>
            </a:r>
            <a:r>
              <a:rPr lang="en-AU" sz="2000" i="1" dirty="0" smtClean="0"/>
              <a:t>)”</a:t>
            </a:r>
          </a:p>
          <a:p>
            <a:pPr latinLnBrk="0"/>
            <a:r>
              <a:rPr lang="en-AU" dirty="0" smtClean="0"/>
              <a:t>CEHL </a:t>
            </a:r>
            <a:r>
              <a:rPr lang="en-AU" dirty="0"/>
              <a:t>exercised functions of a public nature, due to:</a:t>
            </a:r>
          </a:p>
          <a:p>
            <a:pPr lvl="1" latinLnBrk="0"/>
            <a:r>
              <a:rPr lang="en-AU" sz="2000" dirty="0"/>
              <a:t>the receipt of capital grants, </a:t>
            </a:r>
          </a:p>
          <a:p>
            <a:pPr lvl="1" latinLnBrk="0"/>
            <a:r>
              <a:rPr lang="en-AU" sz="2000" dirty="0"/>
              <a:t>the government obligation to provide social housing and </a:t>
            </a:r>
          </a:p>
          <a:p>
            <a:pPr lvl="1" latinLnBrk="0"/>
            <a:r>
              <a:rPr lang="en-AU" sz="2000" dirty="0" smtClean="0"/>
              <a:t>CEHL being subject </a:t>
            </a:r>
            <a:r>
              <a:rPr lang="en-AU" sz="2000" dirty="0"/>
              <a:t>to a detailed regulatory regime under the </a:t>
            </a:r>
            <a:r>
              <a:rPr lang="en-AU" sz="2000" i="1" dirty="0"/>
              <a:t>Housing Act 1983 </a:t>
            </a:r>
            <a:r>
              <a:rPr lang="en-AU" sz="2000" dirty="0"/>
              <a:t>(</a:t>
            </a:r>
            <a:r>
              <a:rPr lang="en-AU" sz="2000" dirty="0" smtClean="0"/>
              <a:t>Vic). </a:t>
            </a:r>
            <a:endParaRPr lang="en-AU" sz="2000" dirty="0"/>
          </a:p>
          <a:p>
            <a:pPr latinLnBrk="0"/>
            <a:r>
              <a:rPr lang="en-AU" dirty="0"/>
              <a:t>CEHL was exercising functions on behalf of the State due to:</a:t>
            </a:r>
          </a:p>
          <a:p>
            <a:pPr lvl="1" latinLnBrk="0"/>
            <a:r>
              <a:rPr lang="en-AU" sz="2000" dirty="0"/>
              <a:t>alignment of policy objectives of </a:t>
            </a:r>
            <a:r>
              <a:rPr lang="en-AU" sz="2000" i="1" dirty="0"/>
              <a:t>Housing Act </a:t>
            </a:r>
            <a:r>
              <a:rPr lang="en-AU" sz="2000" dirty="0"/>
              <a:t>and CEHL’s purposes. </a:t>
            </a:r>
          </a:p>
          <a:p>
            <a:pPr lvl="1" latinLnBrk="0"/>
            <a:r>
              <a:rPr lang="en-AU" sz="2000" dirty="0"/>
              <a:t>whether an agency relationship at law or whether an actual agreement was in place was irrelevant.</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12</a:t>
            </a:fld>
            <a:endParaRPr lang="en-AU" altLang="en-US" dirty="0"/>
          </a:p>
        </p:txBody>
      </p:sp>
      <p:sp>
        <p:nvSpPr>
          <p:cNvPr id="4" name="Title 3"/>
          <p:cNvSpPr>
            <a:spLocks noGrp="1"/>
          </p:cNvSpPr>
          <p:nvPr>
            <p:ph type="title"/>
          </p:nvPr>
        </p:nvSpPr>
        <p:spPr>
          <a:xfrm>
            <a:off x="911424" y="29914"/>
            <a:ext cx="10177131" cy="878806"/>
          </a:xfrm>
        </p:spPr>
        <p:txBody>
          <a:bodyPr/>
          <a:lstStyle/>
          <a:p>
            <a:r>
              <a:rPr lang="en-AU" dirty="0"/>
              <a:t>Human Rights (s12(1)(g))</a:t>
            </a:r>
            <a:br>
              <a:rPr lang="en-AU" dirty="0"/>
            </a:br>
            <a:endParaRPr lang="en-AU" dirty="0"/>
          </a:p>
        </p:txBody>
      </p:sp>
    </p:spTree>
    <p:extLst>
      <p:ext uri="{BB962C8B-B14F-4D97-AF65-F5344CB8AC3E}">
        <p14:creationId xmlns:p14="http://schemas.microsoft.com/office/powerpoint/2010/main" val="17910246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dirty="0"/>
              <a:t>Health, education, and ‘the purpose of advancing the </a:t>
            </a:r>
            <a:r>
              <a:rPr lang="en-AU" dirty="0" smtClean="0"/>
              <a:t>security </a:t>
            </a:r>
            <a:r>
              <a:rPr lang="en-AU" dirty="0"/>
              <a:t>or safety of Australia or the Australian public’  (s12(1)(h</a:t>
            </a:r>
            <a:r>
              <a:rPr lang="en-AU" dirty="0" smtClean="0"/>
              <a:t>))?</a:t>
            </a:r>
          </a:p>
          <a:p>
            <a:pPr marL="125" indent="0" latinLnBrk="0">
              <a:buNone/>
            </a:pPr>
            <a:endParaRPr lang="en-AU" dirty="0"/>
          </a:p>
          <a:p>
            <a:pPr latinLnBrk="0"/>
            <a:r>
              <a:rPr lang="en-AU" dirty="0"/>
              <a:t>Joint Guidance: ‘it can be charitable to provide </a:t>
            </a:r>
            <a:r>
              <a:rPr lang="en-AU" dirty="0" smtClean="0"/>
              <a:t>housing </a:t>
            </a:r>
            <a:r>
              <a:rPr lang="en-AU" dirty="0"/>
              <a:t>for key workers, for example, teachers or health workers,  where there is a need for the charitable service that the  key worker will provide, which have been created </a:t>
            </a:r>
            <a:r>
              <a:rPr lang="en-AU" dirty="0" smtClean="0"/>
              <a:t>by </a:t>
            </a:r>
            <a:r>
              <a:rPr lang="en-AU" dirty="0"/>
              <a:t>shortages of such workers due to the difficulty </a:t>
            </a:r>
            <a:r>
              <a:rPr lang="en-AU" dirty="0" smtClean="0"/>
              <a:t>of </a:t>
            </a:r>
            <a:r>
              <a:rPr lang="en-AU" dirty="0"/>
              <a:t>affording accommodation in the area</a:t>
            </a:r>
            <a:r>
              <a:rPr lang="en-AU" dirty="0" smtClean="0"/>
              <a:t>’</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13</a:t>
            </a:fld>
            <a:endParaRPr lang="en-AU" altLang="en-US" dirty="0"/>
          </a:p>
        </p:txBody>
      </p:sp>
      <p:sp>
        <p:nvSpPr>
          <p:cNvPr id="4" name="Title 3"/>
          <p:cNvSpPr>
            <a:spLocks noGrp="1"/>
          </p:cNvSpPr>
          <p:nvPr>
            <p:ph type="title"/>
          </p:nvPr>
        </p:nvSpPr>
        <p:spPr/>
        <p:txBody>
          <a:bodyPr/>
          <a:lstStyle/>
          <a:p>
            <a:r>
              <a:rPr lang="en-AU" dirty="0"/>
              <a:t>Analogous Head? (s 12(1)(h)) </a:t>
            </a:r>
            <a:r>
              <a:rPr lang="en-AU" dirty="0" smtClean="0"/>
              <a:t>Key </a:t>
            </a:r>
            <a:r>
              <a:rPr lang="en-AU" dirty="0"/>
              <a:t>Workers</a:t>
            </a:r>
          </a:p>
        </p:txBody>
      </p:sp>
    </p:spTree>
    <p:extLst>
      <p:ext uri="{BB962C8B-B14F-4D97-AF65-F5344CB8AC3E}">
        <p14:creationId xmlns:p14="http://schemas.microsoft.com/office/powerpoint/2010/main" val="228220165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lvl="0" indent="-342900" defTabSz="914400" fontAlgn="auto" latinLnBrk="0">
              <a:spcAft>
                <a:spcPts val="0"/>
              </a:spcAft>
              <a:buClrTx/>
              <a:buSzTx/>
              <a:buFont typeface="Arial"/>
              <a:buChar char="•"/>
              <a:tabLst>
                <a:tab pos="354965" algn="l"/>
                <a:tab pos="355600" algn="l"/>
              </a:tabLst>
            </a:pPr>
            <a:r>
              <a:rPr lang="en-AU" dirty="0">
                <a:solidFill>
                  <a:prstClr val="black"/>
                </a:solidFill>
                <a:latin typeface="Calibri"/>
                <a:cs typeface="Calibri"/>
              </a:rPr>
              <a:t>UK </a:t>
            </a:r>
            <a:r>
              <a:rPr lang="en-AU" spc="-5" dirty="0">
                <a:solidFill>
                  <a:prstClr val="black"/>
                </a:solidFill>
                <a:latin typeface="Calibri"/>
                <a:cs typeface="Calibri"/>
              </a:rPr>
              <a:t>Joint </a:t>
            </a:r>
            <a:r>
              <a:rPr lang="en-AU" dirty="0">
                <a:solidFill>
                  <a:prstClr val="black"/>
                </a:solidFill>
                <a:latin typeface="Calibri"/>
                <a:cs typeface="Calibri"/>
              </a:rPr>
              <a:t>Guidance </a:t>
            </a:r>
            <a:r>
              <a:rPr lang="en-AU" spc="-15" dirty="0">
                <a:solidFill>
                  <a:prstClr val="black"/>
                </a:solidFill>
                <a:latin typeface="Calibri"/>
                <a:cs typeface="Calibri"/>
              </a:rPr>
              <a:t>examples </a:t>
            </a:r>
            <a:r>
              <a:rPr lang="en-AU" dirty="0">
                <a:solidFill>
                  <a:prstClr val="black"/>
                </a:solidFill>
                <a:latin typeface="Calibri"/>
                <a:cs typeface="Calibri"/>
              </a:rPr>
              <a:t>of public or </a:t>
            </a:r>
            <a:r>
              <a:rPr lang="en-AU" spc="-10" dirty="0">
                <a:solidFill>
                  <a:prstClr val="black"/>
                </a:solidFill>
                <a:latin typeface="Calibri"/>
                <a:cs typeface="Calibri"/>
              </a:rPr>
              <a:t>voluntary sectors</a:t>
            </a:r>
            <a:r>
              <a:rPr lang="en-AU" dirty="0">
                <a:solidFill>
                  <a:prstClr val="black"/>
                </a:solidFill>
                <a:latin typeface="Calibri"/>
                <a:cs typeface="Calibri"/>
              </a:rPr>
              <a:t> </a:t>
            </a:r>
            <a:r>
              <a:rPr lang="en-AU" spc="-5" dirty="0">
                <a:solidFill>
                  <a:prstClr val="black"/>
                </a:solidFill>
                <a:latin typeface="Calibri"/>
                <a:cs typeface="Calibri"/>
              </a:rPr>
              <a:t>that:</a:t>
            </a:r>
            <a:endParaRPr lang="en-AU" dirty="0">
              <a:solidFill>
                <a:prstClr val="black"/>
              </a:solidFill>
              <a:latin typeface="Calibri"/>
              <a:cs typeface="Calibri"/>
            </a:endParaRPr>
          </a:p>
          <a:p>
            <a:pPr marL="756285" lvl="1" indent="-286385" fontAlgn="auto" latinLnBrk="0">
              <a:spcBef>
                <a:spcPts val="440"/>
              </a:spcBef>
              <a:spcAft>
                <a:spcPts val="0"/>
              </a:spcAft>
              <a:buClrTx/>
              <a:buSzTx/>
              <a:buFont typeface="Arial"/>
              <a:buChar char="–"/>
              <a:tabLst>
                <a:tab pos="756285" algn="l"/>
                <a:tab pos="756920" algn="l"/>
              </a:tabLst>
            </a:pPr>
            <a:r>
              <a:rPr lang="en-AU" sz="2000" spc="-5" dirty="0">
                <a:solidFill>
                  <a:prstClr val="black"/>
                </a:solidFill>
                <a:latin typeface="Calibri"/>
                <a:ea typeface="+mn-ea"/>
                <a:cs typeface="Calibri"/>
              </a:rPr>
              <a:t>advance</a:t>
            </a:r>
            <a:r>
              <a:rPr lang="en-AU" sz="2000" spc="-45" dirty="0">
                <a:solidFill>
                  <a:prstClr val="black"/>
                </a:solidFill>
                <a:latin typeface="Calibri"/>
                <a:ea typeface="+mn-ea"/>
                <a:cs typeface="Calibri"/>
              </a:rPr>
              <a:t> </a:t>
            </a:r>
            <a:r>
              <a:rPr lang="en-AU" sz="2000" spc="-10" dirty="0">
                <a:solidFill>
                  <a:prstClr val="black"/>
                </a:solidFill>
                <a:latin typeface="Calibri"/>
                <a:ea typeface="+mn-ea"/>
                <a:cs typeface="Calibri"/>
              </a:rPr>
              <a:t>education,</a:t>
            </a:r>
            <a:endParaRPr lang="en-AU" sz="2000" dirty="0">
              <a:solidFill>
                <a:prstClr val="black"/>
              </a:solidFill>
              <a:latin typeface="Calibri"/>
              <a:ea typeface="+mn-ea"/>
              <a:cs typeface="Calibri"/>
            </a:endParaRPr>
          </a:p>
          <a:p>
            <a:pPr marL="756285" lvl="1" indent="-286385" fontAlgn="auto" latinLnBrk="0">
              <a:spcBef>
                <a:spcPts val="430"/>
              </a:spcBef>
              <a:spcAft>
                <a:spcPts val="0"/>
              </a:spcAft>
              <a:buClrTx/>
              <a:buSzTx/>
              <a:buFont typeface="Arial"/>
              <a:buChar char="–"/>
              <a:tabLst>
                <a:tab pos="756285" algn="l"/>
                <a:tab pos="756920" algn="l"/>
              </a:tabLst>
            </a:pPr>
            <a:r>
              <a:rPr lang="en-AU" sz="2000" spc="-10" dirty="0">
                <a:solidFill>
                  <a:prstClr val="black"/>
                </a:solidFill>
                <a:latin typeface="Calibri"/>
                <a:ea typeface="+mn-ea"/>
                <a:cs typeface="Calibri"/>
              </a:rPr>
              <a:t>relieve</a:t>
            </a:r>
            <a:r>
              <a:rPr lang="en-AU" sz="2000" spc="-60" dirty="0">
                <a:solidFill>
                  <a:prstClr val="black"/>
                </a:solidFill>
                <a:latin typeface="Calibri"/>
                <a:ea typeface="+mn-ea"/>
                <a:cs typeface="Calibri"/>
              </a:rPr>
              <a:t> </a:t>
            </a:r>
            <a:r>
              <a:rPr lang="en-AU" sz="2000" spc="-5" dirty="0">
                <a:solidFill>
                  <a:prstClr val="black"/>
                </a:solidFill>
                <a:latin typeface="Calibri"/>
                <a:ea typeface="+mn-ea"/>
                <a:cs typeface="Calibri"/>
              </a:rPr>
              <a:t>sickness,</a:t>
            </a:r>
            <a:endParaRPr lang="en-AU" sz="2000" dirty="0">
              <a:solidFill>
                <a:prstClr val="black"/>
              </a:solidFill>
              <a:latin typeface="Calibri"/>
              <a:ea typeface="+mn-ea"/>
              <a:cs typeface="Calibri"/>
            </a:endParaRPr>
          </a:p>
          <a:p>
            <a:pPr marL="756285" lvl="1" indent="-286385" fontAlgn="auto" latinLnBrk="0">
              <a:spcBef>
                <a:spcPts val="430"/>
              </a:spcBef>
              <a:spcAft>
                <a:spcPts val="0"/>
              </a:spcAft>
              <a:buClrTx/>
              <a:buSzTx/>
              <a:buFont typeface="Arial"/>
              <a:buChar char="–"/>
              <a:tabLst>
                <a:tab pos="756285" algn="l"/>
                <a:tab pos="756920" algn="l"/>
              </a:tabLst>
            </a:pPr>
            <a:r>
              <a:rPr lang="en-AU" sz="2000" spc="-15" dirty="0">
                <a:solidFill>
                  <a:prstClr val="black"/>
                </a:solidFill>
                <a:latin typeface="Calibri"/>
                <a:ea typeface="+mn-ea"/>
                <a:cs typeface="Calibri"/>
              </a:rPr>
              <a:t>promote </a:t>
            </a:r>
            <a:r>
              <a:rPr lang="en-AU" sz="2000" spc="-5" dirty="0">
                <a:solidFill>
                  <a:prstClr val="black"/>
                </a:solidFill>
                <a:latin typeface="Calibri"/>
                <a:ea typeface="+mn-ea"/>
                <a:cs typeface="Calibri"/>
              </a:rPr>
              <a:t>public health,</a:t>
            </a:r>
            <a:endParaRPr lang="en-AU" sz="2000" dirty="0">
              <a:solidFill>
                <a:prstClr val="black"/>
              </a:solidFill>
              <a:latin typeface="Calibri"/>
              <a:ea typeface="+mn-ea"/>
              <a:cs typeface="Calibri"/>
            </a:endParaRPr>
          </a:p>
          <a:p>
            <a:pPr marL="756285" lvl="1" indent="-286385" fontAlgn="auto" latinLnBrk="0">
              <a:spcBef>
                <a:spcPts val="430"/>
              </a:spcBef>
              <a:spcAft>
                <a:spcPts val="0"/>
              </a:spcAft>
              <a:buClrTx/>
              <a:buSzTx/>
              <a:buFont typeface="Arial"/>
              <a:buChar char="–"/>
              <a:tabLst>
                <a:tab pos="756285" algn="l"/>
                <a:tab pos="756920" algn="l"/>
              </a:tabLst>
            </a:pPr>
            <a:r>
              <a:rPr lang="en-AU" sz="2000" spc="-10" dirty="0">
                <a:solidFill>
                  <a:prstClr val="black"/>
                </a:solidFill>
                <a:latin typeface="Calibri"/>
                <a:ea typeface="+mn-ea"/>
                <a:cs typeface="Calibri"/>
              </a:rPr>
              <a:t>relieve charitable</a:t>
            </a:r>
            <a:r>
              <a:rPr lang="en-AU" sz="2000" dirty="0">
                <a:solidFill>
                  <a:prstClr val="black"/>
                </a:solidFill>
                <a:latin typeface="Calibri"/>
                <a:ea typeface="+mn-ea"/>
                <a:cs typeface="Calibri"/>
              </a:rPr>
              <a:t> need,</a:t>
            </a:r>
          </a:p>
          <a:p>
            <a:pPr marL="756285" lvl="1" indent="-286385" fontAlgn="auto" latinLnBrk="0">
              <a:spcBef>
                <a:spcPts val="430"/>
              </a:spcBef>
              <a:spcAft>
                <a:spcPts val="0"/>
              </a:spcAft>
              <a:buClrTx/>
              <a:buSzTx/>
              <a:buFont typeface="Arial"/>
              <a:buChar char="–"/>
              <a:tabLst>
                <a:tab pos="756285" algn="l"/>
                <a:tab pos="756920" algn="l"/>
              </a:tabLst>
            </a:pPr>
            <a:r>
              <a:rPr lang="en-AU" sz="2000" spc="-10" dirty="0">
                <a:solidFill>
                  <a:prstClr val="black"/>
                </a:solidFill>
                <a:latin typeface="Calibri"/>
                <a:ea typeface="+mn-ea"/>
                <a:cs typeface="Calibri"/>
              </a:rPr>
              <a:t>protect </a:t>
            </a:r>
            <a:r>
              <a:rPr lang="en-AU" sz="2000" spc="-5" dirty="0">
                <a:solidFill>
                  <a:prstClr val="black"/>
                </a:solidFill>
                <a:latin typeface="Calibri"/>
                <a:ea typeface="+mn-ea"/>
                <a:cs typeface="Calibri"/>
              </a:rPr>
              <a:t>human </a:t>
            </a:r>
            <a:r>
              <a:rPr lang="en-AU" sz="2000" spc="-15" dirty="0">
                <a:solidFill>
                  <a:prstClr val="black"/>
                </a:solidFill>
                <a:latin typeface="Calibri"/>
                <a:ea typeface="+mn-ea"/>
                <a:cs typeface="Calibri"/>
              </a:rPr>
              <a:t>life </a:t>
            </a:r>
            <a:r>
              <a:rPr lang="en-AU" sz="2000" dirty="0">
                <a:solidFill>
                  <a:prstClr val="black"/>
                </a:solidFill>
                <a:latin typeface="Calibri"/>
                <a:ea typeface="+mn-ea"/>
                <a:cs typeface="Calibri"/>
              </a:rPr>
              <a:t>and</a:t>
            </a:r>
            <a:r>
              <a:rPr lang="en-AU" sz="2000" spc="40" dirty="0">
                <a:solidFill>
                  <a:prstClr val="black"/>
                </a:solidFill>
                <a:latin typeface="Calibri"/>
                <a:ea typeface="+mn-ea"/>
                <a:cs typeface="Calibri"/>
              </a:rPr>
              <a:t> </a:t>
            </a:r>
            <a:r>
              <a:rPr lang="en-AU" sz="2000" spc="-25" dirty="0">
                <a:solidFill>
                  <a:prstClr val="black"/>
                </a:solidFill>
                <a:latin typeface="Calibri"/>
                <a:ea typeface="+mn-ea"/>
                <a:cs typeface="Calibri"/>
              </a:rPr>
              <a:t>property,</a:t>
            </a:r>
            <a:endParaRPr lang="en-AU" sz="2000" dirty="0">
              <a:solidFill>
                <a:prstClr val="black"/>
              </a:solidFill>
              <a:latin typeface="Calibri"/>
              <a:ea typeface="+mn-ea"/>
              <a:cs typeface="Calibri"/>
            </a:endParaRPr>
          </a:p>
          <a:p>
            <a:pPr marL="756285" lvl="1" indent="-286385" fontAlgn="auto" latinLnBrk="0">
              <a:spcBef>
                <a:spcPts val="430"/>
              </a:spcBef>
              <a:spcAft>
                <a:spcPts val="0"/>
              </a:spcAft>
              <a:buClrTx/>
              <a:buSzTx/>
              <a:buFont typeface="Arial"/>
              <a:buChar char="–"/>
              <a:tabLst>
                <a:tab pos="756285" algn="l"/>
                <a:tab pos="756920" algn="l"/>
              </a:tabLst>
            </a:pPr>
            <a:r>
              <a:rPr lang="en-AU" sz="2000" spc="-15" dirty="0">
                <a:solidFill>
                  <a:prstClr val="black"/>
                </a:solidFill>
                <a:latin typeface="Calibri"/>
                <a:ea typeface="+mn-ea"/>
                <a:cs typeface="Calibri"/>
              </a:rPr>
              <a:t>promote </a:t>
            </a:r>
            <a:r>
              <a:rPr lang="en-AU" sz="2000" dirty="0">
                <a:solidFill>
                  <a:prstClr val="black"/>
                </a:solidFill>
                <a:latin typeface="Calibri"/>
                <a:ea typeface="+mn-ea"/>
                <a:cs typeface="Calibri"/>
              </a:rPr>
              <a:t>the </a:t>
            </a:r>
            <a:r>
              <a:rPr lang="en-AU" sz="2000" spc="-5" dirty="0">
                <a:solidFill>
                  <a:prstClr val="black"/>
                </a:solidFill>
                <a:latin typeface="Calibri"/>
                <a:ea typeface="+mn-ea"/>
                <a:cs typeface="Calibri"/>
              </a:rPr>
              <a:t>sound </a:t>
            </a:r>
            <a:r>
              <a:rPr lang="en-AU" sz="2000" spc="-10" dirty="0">
                <a:solidFill>
                  <a:prstClr val="black"/>
                </a:solidFill>
                <a:latin typeface="Calibri"/>
                <a:ea typeface="+mn-ea"/>
                <a:cs typeface="Calibri"/>
              </a:rPr>
              <a:t>administration </a:t>
            </a:r>
            <a:r>
              <a:rPr lang="en-AU" sz="2000" spc="-5" dirty="0">
                <a:solidFill>
                  <a:prstClr val="black"/>
                </a:solidFill>
                <a:latin typeface="Calibri"/>
                <a:ea typeface="+mn-ea"/>
                <a:cs typeface="Calibri"/>
              </a:rPr>
              <a:t>of </a:t>
            </a:r>
            <a:r>
              <a:rPr lang="en-AU" sz="2000" dirty="0">
                <a:solidFill>
                  <a:prstClr val="black"/>
                </a:solidFill>
                <a:latin typeface="Calibri"/>
                <a:ea typeface="+mn-ea"/>
                <a:cs typeface="Calibri"/>
              </a:rPr>
              <a:t>the </a:t>
            </a:r>
            <a:r>
              <a:rPr lang="en-AU" sz="2000" spc="-45" dirty="0">
                <a:solidFill>
                  <a:prstClr val="black"/>
                </a:solidFill>
                <a:latin typeface="Calibri"/>
                <a:ea typeface="+mn-ea"/>
                <a:cs typeface="Calibri"/>
              </a:rPr>
              <a:t>law,</a:t>
            </a:r>
            <a:r>
              <a:rPr lang="en-AU" sz="2000" spc="70" dirty="0">
                <a:solidFill>
                  <a:prstClr val="black"/>
                </a:solidFill>
                <a:latin typeface="Calibri"/>
                <a:ea typeface="+mn-ea"/>
                <a:cs typeface="Calibri"/>
              </a:rPr>
              <a:t> </a:t>
            </a:r>
            <a:r>
              <a:rPr lang="en-AU" sz="2000" spc="-5" dirty="0">
                <a:solidFill>
                  <a:prstClr val="black"/>
                </a:solidFill>
                <a:latin typeface="Calibri"/>
                <a:ea typeface="+mn-ea"/>
                <a:cs typeface="Calibri"/>
              </a:rPr>
              <a:t>or</a:t>
            </a:r>
            <a:endParaRPr lang="en-AU" sz="2000" dirty="0">
              <a:solidFill>
                <a:prstClr val="black"/>
              </a:solidFill>
              <a:latin typeface="Calibri"/>
              <a:ea typeface="+mn-ea"/>
              <a:cs typeface="Calibri"/>
            </a:endParaRPr>
          </a:p>
          <a:p>
            <a:pPr marL="756285" marR="5080" lvl="1" indent="-286385" fontAlgn="auto" latinLnBrk="0">
              <a:spcBef>
                <a:spcPts val="430"/>
              </a:spcBef>
              <a:spcAft>
                <a:spcPts val="0"/>
              </a:spcAft>
              <a:buClrTx/>
              <a:buSzTx/>
              <a:buFont typeface="Arial"/>
              <a:buChar char="–"/>
              <a:tabLst>
                <a:tab pos="756285" algn="l"/>
                <a:tab pos="756920" algn="l"/>
              </a:tabLst>
            </a:pPr>
            <a:r>
              <a:rPr lang="en-AU" sz="2000" spc="-5" dirty="0">
                <a:solidFill>
                  <a:prstClr val="black"/>
                </a:solidFill>
                <a:latin typeface="Calibri"/>
                <a:ea typeface="+mn-ea"/>
                <a:cs typeface="Calibri"/>
              </a:rPr>
              <a:t>advance other </a:t>
            </a:r>
            <a:r>
              <a:rPr lang="en-AU" sz="2000" spc="-10" dirty="0">
                <a:solidFill>
                  <a:prstClr val="black"/>
                </a:solidFill>
                <a:latin typeface="Calibri"/>
                <a:ea typeface="+mn-ea"/>
                <a:cs typeface="Calibri"/>
              </a:rPr>
              <a:t>charitable </a:t>
            </a:r>
            <a:r>
              <a:rPr lang="en-AU" sz="2000" spc="-5" dirty="0">
                <a:solidFill>
                  <a:prstClr val="black"/>
                </a:solidFill>
                <a:latin typeface="Calibri"/>
                <a:ea typeface="+mn-ea"/>
                <a:cs typeface="Calibri"/>
              </a:rPr>
              <a:t>purposes </a:t>
            </a:r>
            <a:r>
              <a:rPr lang="en-AU" sz="2000" spc="-15" dirty="0">
                <a:solidFill>
                  <a:prstClr val="black"/>
                </a:solidFill>
                <a:latin typeface="Calibri"/>
                <a:ea typeface="+mn-ea"/>
                <a:cs typeface="Calibri"/>
              </a:rPr>
              <a:t>for </a:t>
            </a:r>
            <a:r>
              <a:rPr lang="en-AU" sz="2000" spc="-5" dirty="0">
                <a:solidFill>
                  <a:prstClr val="black"/>
                </a:solidFill>
                <a:latin typeface="Calibri"/>
                <a:ea typeface="+mn-ea"/>
                <a:cs typeface="Calibri"/>
              </a:rPr>
              <a:t>the </a:t>
            </a:r>
            <a:r>
              <a:rPr lang="en-AU" sz="2000" spc="-10" dirty="0">
                <a:solidFill>
                  <a:prstClr val="black"/>
                </a:solidFill>
                <a:latin typeface="Calibri"/>
                <a:ea typeface="+mn-ea"/>
                <a:cs typeface="Calibri"/>
              </a:rPr>
              <a:t>general </a:t>
            </a:r>
            <a:r>
              <a:rPr lang="en-AU" sz="2000" spc="-5" dirty="0">
                <a:solidFill>
                  <a:prstClr val="black"/>
                </a:solidFill>
                <a:latin typeface="Calibri"/>
                <a:ea typeface="+mn-ea"/>
                <a:cs typeface="Calibri"/>
              </a:rPr>
              <a:t>benefit of </a:t>
            </a:r>
            <a:r>
              <a:rPr lang="en-AU" sz="2000" dirty="0">
                <a:solidFill>
                  <a:prstClr val="black"/>
                </a:solidFill>
                <a:latin typeface="Calibri"/>
                <a:ea typeface="+mn-ea"/>
                <a:cs typeface="Calibri"/>
              </a:rPr>
              <a:t>the </a:t>
            </a:r>
            <a:r>
              <a:rPr lang="en-AU" sz="2000" spc="-20" dirty="0">
                <a:solidFill>
                  <a:prstClr val="black"/>
                </a:solidFill>
                <a:latin typeface="Calibri"/>
                <a:ea typeface="+mn-ea"/>
                <a:cs typeface="Calibri"/>
              </a:rPr>
              <a:t>community,  </a:t>
            </a:r>
            <a:r>
              <a:rPr lang="en-AU" sz="2000" spc="-5" dirty="0">
                <a:solidFill>
                  <a:prstClr val="black"/>
                </a:solidFill>
                <a:latin typeface="Calibri"/>
                <a:ea typeface="+mn-ea"/>
                <a:cs typeface="Calibri"/>
              </a:rPr>
              <a:t>including:</a:t>
            </a:r>
            <a:endParaRPr lang="en-AU" sz="2000" dirty="0">
              <a:solidFill>
                <a:prstClr val="black"/>
              </a:solidFill>
              <a:latin typeface="Calibri"/>
              <a:ea typeface="+mn-ea"/>
              <a:cs typeface="Calibri"/>
            </a:endParaRPr>
          </a:p>
          <a:p>
            <a:pPr marL="1155700" marR="90805" lvl="2" indent="-228600" fontAlgn="auto" latinLnBrk="0">
              <a:spcBef>
                <a:spcPts val="405"/>
              </a:spcBef>
              <a:spcAft>
                <a:spcPts val="0"/>
              </a:spcAft>
              <a:buClrTx/>
              <a:buSzTx/>
              <a:buFont typeface="Arial"/>
              <a:buChar char="•"/>
              <a:tabLst>
                <a:tab pos="1155700" algn="l"/>
                <a:tab pos="1156335" algn="l"/>
              </a:tabLst>
            </a:pPr>
            <a:r>
              <a:rPr lang="en-AU" sz="1800" spc="-5" dirty="0">
                <a:solidFill>
                  <a:prstClr val="black"/>
                </a:solidFill>
                <a:latin typeface="Calibri"/>
                <a:ea typeface="+mn-ea"/>
                <a:cs typeface="Calibri"/>
              </a:rPr>
              <a:t>the maintenance </a:t>
            </a:r>
            <a:r>
              <a:rPr lang="en-AU" sz="1800" spc="-15" dirty="0">
                <a:solidFill>
                  <a:prstClr val="black"/>
                </a:solidFill>
                <a:latin typeface="Calibri"/>
                <a:ea typeface="+mn-ea"/>
                <a:cs typeface="Calibri"/>
              </a:rPr>
              <a:t>for </a:t>
            </a:r>
            <a:r>
              <a:rPr lang="en-AU" sz="1800" spc="-5" dirty="0">
                <a:solidFill>
                  <a:prstClr val="black"/>
                </a:solidFill>
                <a:latin typeface="Calibri"/>
                <a:ea typeface="+mn-ea"/>
                <a:cs typeface="Calibri"/>
              </a:rPr>
              <a:t>the </a:t>
            </a:r>
            <a:r>
              <a:rPr lang="en-AU" sz="1800" spc="-10" dirty="0">
                <a:solidFill>
                  <a:prstClr val="black"/>
                </a:solidFill>
                <a:latin typeface="Calibri"/>
                <a:ea typeface="+mn-ea"/>
                <a:cs typeface="Calibri"/>
              </a:rPr>
              <a:t>benefit </a:t>
            </a:r>
            <a:r>
              <a:rPr lang="en-AU" sz="1800" spc="-5" dirty="0">
                <a:solidFill>
                  <a:prstClr val="black"/>
                </a:solidFill>
                <a:latin typeface="Calibri"/>
                <a:ea typeface="+mn-ea"/>
                <a:cs typeface="Calibri"/>
              </a:rPr>
              <a:t>of the </a:t>
            </a:r>
            <a:r>
              <a:rPr lang="en-AU" sz="1800" spc="-10" dirty="0">
                <a:solidFill>
                  <a:prstClr val="black"/>
                </a:solidFill>
                <a:latin typeface="Calibri"/>
                <a:ea typeface="+mn-ea"/>
                <a:cs typeface="Calibri"/>
              </a:rPr>
              <a:t>community </a:t>
            </a:r>
            <a:r>
              <a:rPr lang="en-AU" sz="1800" spc="-5" dirty="0">
                <a:solidFill>
                  <a:prstClr val="black"/>
                </a:solidFill>
                <a:latin typeface="Calibri"/>
                <a:ea typeface="+mn-ea"/>
                <a:cs typeface="Calibri"/>
              </a:rPr>
              <a:t>of its </a:t>
            </a:r>
            <a:r>
              <a:rPr lang="en-AU" sz="1800" spc="-10" dirty="0">
                <a:solidFill>
                  <a:prstClr val="black"/>
                </a:solidFill>
                <a:latin typeface="Calibri"/>
                <a:ea typeface="+mn-ea"/>
                <a:cs typeface="Calibri"/>
              </a:rPr>
              <a:t>infrastructure, </a:t>
            </a:r>
            <a:r>
              <a:rPr lang="en-AU" sz="1800" spc="-5" dirty="0">
                <a:solidFill>
                  <a:prstClr val="black"/>
                </a:solidFill>
                <a:latin typeface="Calibri"/>
                <a:ea typeface="+mn-ea"/>
                <a:cs typeface="Calibri"/>
              </a:rPr>
              <a:t>including  supplies of </a:t>
            </a:r>
            <a:r>
              <a:rPr lang="en-AU" sz="1800" spc="-10" dirty="0">
                <a:solidFill>
                  <a:prstClr val="black"/>
                </a:solidFill>
                <a:latin typeface="Calibri"/>
                <a:ea typeface="+mn-ea"/>
                <a:cs typeface="Calibri"/>
              </a:rPr>
              <a:t>gas, </a:t>
            </a:r>
            <a:r>
              <a:rPr lang="en-AU" sz="1800" spc="-35" dirty="0">
                <a:solidFill>
                  <a:prstClr val="black"/>
                </a:solidFill>
                <a:latin typeface="Calibri"/>
                <a:ea typeface="+mn-ea"/>
                <a:cs typeface="Calibri"/>
              </a:rPr>
              <a:t>water, </a:t>
            </a:r>
            <a:r>
              <a:rPr lang="en-AU" sz="1800" spc="-5" dirty="0">
                <a:solidFill>
                  <a:prstClr val="black"/>
                </a:solidFill>
                <a:latin typeface="Calibri"/>
                <a:ea typeface="+mn-ea"/>
                <a:cs typeface="Calibri"/>
              </a:rPr>
              <a:t>electricity and </a:t>
            </a:r>
            <a:r>
              <a:rPr lang="en-AU" sz="1800" spc="-15" dirty="0">
                <a:solidFill>
                  <a:prstClr val="black"/>
                </a:solidFill>
                <a:latin typeface="Calibri"/>
                <a:ea typeface="+mn-ea"/>
                <a:cs typeface="Calibri"/>
              </a:rPr>
              <a:t>food, </a:t>
            </a:r>
            <a:r>
              <a:rPr lang="en-AU" sz="1800" spc="-5" dirty="0">
                <a:solidFill>
                  <a:prstClr val="black"/>
                </a:solidFill>
                <a:latin typeface="Calibri"/>
                <a:ea typeface="+mn-ea"/>
                <a:cs typeface="Calibri"/>
              </a:rPr>
              <a:t>of </a:t>
            </a:r>
            <a:r>
              <a:rPr lang="en-AU" sz="1800" spc="-10" dirty="0">
                <a:solidFill>
                  <a:prstClr val="black"/>
                </a:solidFill>
                <a:latin typeface="Calibri"/>
                <a:ea typeface="+mn-ea"/>
                <a:cs typeface="Calibri"/>
              </a:rPr>
              <a:t>transport </a:t>
            </a:r>
            <a:r>
              <a:rPr lang="en-AU" sz="1800" spc="-5" dirty="0">
                <a:solidFill>
                  <a:prstClr val="black"/>
                </a:solidFill>
                <a:latin typeface="Calibri"/>
                <a:ea typeface="+mn-ea"/>
                <a:cs typeface="Calibri"/>
              </a:rPr>
              <a:t>and other means </a:t>
            </a:r>
            <a:r>
              <a:rPr lang="en-AU" sz="1800" spc="-10" dirty="0">
                <a:solidFill>
                  <a:prstClr val="black"/>
                </a:solidFill>
                <a:latin typeface="Calibri"/>
                <a:ea typeface="+mn-ea"/>
                <a:cs typeface="Calibri"/>
              </a:rPr>
              <a:t>of  communication,</a:t>
            </a:r>
            <a:endParaRPr lang="en-AU" sz="1800" dirty="0">
              <a:solidFill>
                <a:prstClr val="black"/>
              </a:solidFill>
              <a:latin typeface="Calibri"/>
              <a:ea typeface="+mn-ea"/>
              <a:cs typeface="Calibri"/>
            </a:endParaRPr>
          </a:p>
          <a:p>
            <a:pPr marL="1155700" lvl="2" indent="-228600" fontAlgn="auto" latinLnBrk="0">
              <a:spcBef>
                <a:spcPts val="380"/>
              </a:spcBef>
              <a:spcAft>
                <a:spcPts val="0"/>
              </a:spcAft>
              <a:buClrTx/>
              <a:buSzTx/>
              <a:buFont typeface="Arial"/>
              <a:buChar char="•"/>
              <a:tabLst>
                <a:tab pos="1155700" algn="l"/>
                <a:tab pos="1156335" algn="l"/>
              </a:tabLst>
            </a:pPr>
            <a:r>
              <a:rPr lang="en-AU" sz="1800" spc="-5" dirty="0">
                <a:solidFill>
                  <a:prstClr val="black"/>
                </a:solidFill>
                <a:latin typeface="Calibri"/>
                <a:ea typeface="+mn-ea"/>
                <a:cs typeface="Calibri"/>
              </a:rPr>
              <a:t>of </a:t>
            </a:r>
            <a:r>
              <a:rPr lang="en-AU" sz="1800" spc="-10" dirty="0">
                <a:solidFill>
                  <a:prstClr val="black"/>
                </a:solidFill>
                <a:latin typeface="Calibri"/>
                <a:ea typeface="+mn-ea"/>
                <a:cs typeface="Calibri"/>
              </a:rPr>
              <a:t>telecommunication information </a:t>
            </a:r>
            <a:r>
              <a:rPr lang="en-AU" sz="1800" spc="-5" dirty="0">
                <a:solidFill>
                  <a:prstClr val="black"/>
                </a:solidFill>
                <a:latin typeface="Calibri"/>
                <a:ea typeface="+mn-ea"/>
                <a:cs typeface="Calibri"/>
              </a:rPr>
              <a:t>and </a:t>
            </a:r>
            <a:r>
              <a:rPr lang="en-AU" sz="1800" spc="-10" dirty="0">
                <a:solidFill>
                  <a:prstClr val="black"/>
                </a:solidFill>
                <a:latin typeface="Calibri"/>
                <a:ea typeface="+mn-ea"/>
                <a:cs typeface="Calibri"/>
              </a:rPr>
              <a:t>information technology</a:t>
            </a:r>
            <a:r>
              <a:rPr lang="en-AU" sz="1800" spc="90" dirty="0">
                <a:solidFill>
                  <a:prstClr val="black"/>
                </a:solidFill>
                <a:latin typeface="Calibri"/>
                <a:ea typeface="+mn-ea"/>
                <a:cs typeface="Calibri"/>
              </a:rPr>
              <a:t> </a:t>
            </a:r>
            <a:r>
              <a:rPr lang="en-AU" sz="1800" spc="-10" dirty="0">
                <a:solidFill>
                  <a:prstClr val="black"/>
                </a:solidFill>
                <a:latin typeface="Calibri"/>
                <a:ea typeface="+mn-ea"/>
                <a:cs typeface="Calibri"/>
              </a:rPr>
              <a:t>services,</a:t>
            </a:r>
            <a:endParaRPr lang="en-AU" sz="1800" dirty="0">
              <a:solidFill>
                <a:prstClr val="black"/>
              </a:solidFill>
              <a:latin typeface="Calibri"/>
              <a:ea typeface="+mn-ea"/>
              <a:cs typeface="Calibri"/>
            </a:endParaRPr>
          </a:p>
          <a:p>
            <a:pPr marL="1155700" lvl="2" indent="-228600" fontAlgn="auto" latinLnBrk="0">
              <a:spcBef>
                <a:spcPts val="380"/>
              </a:spcBef>
              <a:spcAft>
                <a:spcPts val="0"/>
              </a:spcAft>
              <a:buClrTx/>
              <a:buSzTx/>
              <a:buFont typeface="Arial"/>
              <a:buChar char="•"/>
              <a:tabLst>
                <a:tab pos="1155700" algn="l"/>
                <a:tab pos="1156335" algn="l"/>
              </a:tabLst>
            </a:pPr>
            <a:r>
              <a:rPr lang="en-AU" sz="1800" spc="-5" dirty="0">
                <a:solidFill>
                  <a:prstClr val="black"/>
                </a:solidFill>
                <a:latin typeface="Calibri"/>
                <a:ea typeface="+mn-ea"/>
                <a:cs typeface="Calibri"/>
              </a:rPr>
              <a:t>and of </a:t>
            </a:r>
            <a:r>
              <a:rPr lang="en-AU" sz="1800" spc="-10" dirty="0">
                <a:solidFill>
                  <a:prstClr val="black"/>
                </a:solidFill>
                <a:latin typeface="Calibri"/>
                <a:ea typeface="+mn-ea"/>
                <a:cs typeface="Calibri"/>
              </a:rPr>
              <a:t>emergency services</a:t>
            </a:r>
            <a:r>
              <a:rPr lang="en-AU" sz="1800" spc="-10" dirty="0" smtClean="0">
                <a:solidFill>
                  <a:prstClr val="black"/>
                </a:solidFill>
                <a:latin typeface="Calibri"/>
                <a:ea typeface="+mn-ea"/>
                <a:cs typeface="Calibri"/>
              </a:rPr>
              <a:t>.</a:t>
            </a:r>
            <a:endParaRPr lang="en-AU" sz="1800" dirty="0">
              <a:solidFill>
                <a:prstClr val="black"/>
              </a:solidFill>
              <a:latin typeface="Calibri"/>
              <a:ea typeface="+mn-ea"/>
              <a:cs typeface="Calibri"/>
            </a:endParaRP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14</a:t>
            </a:fld>
            <a:endParaRPr lang="en-AU" altLang="en-US" dirty="0"/>
          </a:p>
        </p:txBody>
      </p:sp>
      <p:sp>
        <p:nvSpPr>
          <p:cNvPr id="4" name="Title 3"/>
          <p:cNvSpPr>
            <a:spLocks noGrp="1"/>
          </p:cNvSpPr>
          <p:nvPr>
            <p:ph type="title"/>
          </p:nvPr>
        </p:nvSpPr>
        <p:spPr/>
        <p:txBody>
          <a:bodyPr/>
          <a:lstStyle/>
          <a:p>
            <a:r>
              <a:rPr lang="en-AU" dirty="0"/>
              <a:t>Analogous Head? (s 12(1)(h))  Key Workers</a:t>
            </a:r>
          </a:p>
        </p:txBody>
      </p:sp>
    </p:spTree>
    <p:extLst>
      <p:ext uri="{BB962C8B-B14F-4D97-AF65-F5344CB8AC3E}">
        <p14:creationId xmlns:p14="http://schemas.microsoft.com/office/powerpoint/2010/main" val="204965509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2700" lvl="0" defTabSz="914400" fontAlgn="auto" latinLnBrk="0">
              <a:spcAft>
                <a:spcPts val="0"/>
              </a:spcAft>
              <a:buClrTx/>
              <a:buSzTx/>
              <a:tabLst/>
            </a:pPr>
            <a:r>
              <a:rPr lang="en-AU" sz="2400" spc="-5" dirty="0">
                <a:solidFill>
                  <a:prstClr val="black"/>
                </a:solidFill>
                <a:latin typeface="Calibri"/>
                <a:cs typeface="Calibri"/>
              </a:rPr>
              <a:t>Commissioner's </a:t>
            </a:r>
            <a:r>
              <a:rPr lang="en-AU" sz="2400" spc="-15" dirty="0">
                <a:solidFill>
                  <a:prstClr val="black"/>
                </a:solidFill>
                <a:latin typeface="Calibri"/>
                <a:cs typeface="Calibri"/>
              </a:rPr>
              <a:t>Interpretation Statement:</a:t>
            </a:r>
            <a:endParaRPr lang="en-AU" sz="2400" dirty="0">
              <a:solidFill>
                <a:prstClr val="black"/>
              </a:solidFill>
              <a:latin typeface="Calibri"/>
              <a:cs typeface="Calibri"/>
            </a:endParaRPr>
          </a:p>
          <a:p>
            <a:pPr marL="355600" lvl="0" indent="-342900" defTabSz="914400" fontAlgn="auto" latinLnBrk="0">
              <a:spcAft>
                <a:spcPts val="0"/>
              </a:spcAft>
              <a:buClrTx/>
              <a:buSzTx/>
              <a:buFont typeface="Arial"/>
              <a:buChar char="•"/>
              <a:tabLst>
                <a:tab pos="354965" algn="l"/>
                <a:tab pos="355600" algn="l"/>
              </a:tabLst>
            </a:pPr>
            <a:r>
              <a:rPr lang="en-AU" sz="2400" spc="-10" dirty="0">
                <a:solidFill>
                  <a:prstClr val="black"/>
                </a:solidFill>
                <a:latin typeface="Calibri"/>
                <a:cs typeface="Calibri"/>
              </a:rPr>
              <a:t>Conducting Property </a:t>
            </a:r>
            <a:r>
              <a:rPr lang="en-AU" sz="2400" spc="-5" dirty="0">
                <a:solidFill>
                  <a:prstClr val="black"/>
                </a:solidFill>
                <a:latin typeface="Calibri"/>
                <a:cs typeface="Calibri"/>
              </a:rPr>
              <a:t>and </a:t>
            </a:r>
            <a:r>
              <a:rPr lang="en-AU" sz="2400" spc="-35" dirty="0">
                <a:solidFill>
                  <a:prstClr val="black"/>
                </a:solidFill>
                <a:latin typeface="Calibri"/>
                <a:cs typeface="Calibri"/>
              </a:rPr>
              <a:t>Tenancy </a:t>
            </a:r>
            <a:r>
              <a:rPr lang="en-AU" sz="2400" spc="-10" dirty="0">
                <a:solidFill>
                  <a:prstClr val="black"/>
                </a:solidFill>
                <a:latin typeface="Calibri"/>
                <a:cs typeface="Calibri"/>
              </a:rPr>
              <a:t>Management</a:t>
            </a:r>
            <a:r>
              <a:rPr lang="en-AU" sz="2400" spc="120" dirty="0">
                <a:solidFill>
                  <a:prstClr val="black"/>
                </a:solidFill>
                <a:latin typeface="Calibri"/>
                <a:cs typeface="Calibri"/>
              </a:rPr>
              <a:t> </a:t>
            </a:r>
            <a:r>
              <a:rPr lang="en-AU" sz="2400" dirty="0">
                <a:solidFill>
                  <a:prstClr val="black"/>
                </a:solidFill>
                <a:latin typeface="Calibri"/>
                <a:cs typeface="Calibri"/>
              </a:rPr>
              <a:t>Services</a:t>
            </a: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a:solidFill>
                  <a:prstClr val="black"/>
                </a:solidFill>
                <a:latin typeface="Calibri"/>
                <a:cs typeface="Calibri"/>
              </a:rPr>
              <a:t>Constructing new housing </a:t>
            </a:r>
            <a:r>
              <a:rPr lang="en-AU" sz="2400" spc="-5" dirty="0">
                <a:solidFill>
                  <a:prstClr val="black"/>
                </a:solidFill>
                <a:latin typeface="Calibri"/>
                <a:cs typeface="Calibri"/>
              </a:rPr>
              <a:t>with an </a:t>
            </a:r>
            <a:r>
              <a:rPr lang="en-AU" sz="2400" spc="-10" dirty="0">
                <a:solidFill>
                  <a:prstClr val="black"/>
                </a:solidFill>
                <a:latin typeface="Calibri"/>
                <a:cs typeface="Calibri"/>
              </a:rPr>
              <a:t>intention </a:t>
            </a:r>
            <a:r>
              <a:rPr lang="en-AU" sz="2400" spc="-15" dirty="0">
                <a:solidFill>
                  <a:prstClr val="black"/>
                </a:solidFill>
                <a:latin typeface="Calibri"/>
                <a:cs typeface="Calibri"/>
              </a:rPr>
              <a:t>to </a:t>
            </a:r>
            <a:r>
              <a:rPr lang="en-AU" sz="2400" spc="-5" dirty="0">
                <a:solidFill>
                  <a:prstClr val="black"/>
                </a:solidFill>
                <a:latin typeface="Calibri"/>
                <a:cs typeface="Calibri"/>
              </a:rPr>
              <a:t>sell a  </a:t>
            </a:r>
            <a:r>
              <a:rPr lang="en-AU" sz="2400" spc="-10" dirty="0">
                <a:solidFill>
                  <a:prstClr val="black"/>
                </a:solidFill>
                <a:latin typeface="Calibri"/>
                <a:cs typeface="Calibri"/>
              </a:rPr>
              <a:t>proportion </a:t>
            </a:r>
            <a:r>
              <a:rPr lang="en-AU" sz="2400" spc="-5" dirty="0">
                <a:solidFill>
                  <a:prstClr val="black"/>
                </a:solidFill>
                <a:latin typeface="Calibri"/>
                <a:cs typeface="Calibri"/>
              </a:rPr>
              <a:t>of it </a:t>
            </a:r>
            <a:r>
              <a:rPr lang="en-AU" sz="2400" spc="-15" dirty="0">
                <a:solidFill>
                  <a:prstClr val="black"/>
                </a:solidFill>
                <a:latin typeface="Calibri"/>
                <a:cs typeface="Calibri"/>
              </a:rPr>
              <a:t>to </a:t>
            </a:r>
            <a:r>
              <a:rPr lang="en-AU" sz="2400" spc="-10" dirty="0">
                <a:solidFill>
                  <a:prstClr val="black"/>
                </a:solidFill>
                <a:latin typeface="Calibri"/>
                <a:cs typeface="Calibri"/>
              </a:rPr>
              <a:t>fund </a:t>
            </a:r>
            <a:r>
              <a:rPr lang="en-AU" sz="2400" spc="-5" dirty="0">
                <a:solidFill>
                  <a:prstClr val="black"/>
                </a:solidFill>
                <a:latin typeface="Calibri"/>
                <a:cs typeface="Calibri"/>
              </a:rPr>
              <a:t>the acquisition of housing which is  then made </a:t>
            </a:r>
            <a:r>
              <a:rPr lang="en-AU" sz="2400" spc="-10" dirty="0">
                <a:solidFill>
                  <a:prstClr val="black"/>
                </a:solidFill>
                <a:latin typeface="Calibri"/>
                <a:cs typeface="Calibri"/>
              </a:rPr>
              <a:t>available </a:t>
            </a:r>
            <a:r>
              <a:rPr lang="en-AU" sz="2400" spc="-15" dirty="0">
                <a:solidFill>
                  <a:prstClr val="black"/>
                </a:solidFill>
                <a:latin typeface="Calibri"/>
                <a:cs typeface="Calibri"/>
              </a:rPr>
              <a:t>to </a:t>
            </a:r>
            <a:r>
              <a:rPr lang="en-AU" sz="2400" spc="-5" dirty="0">
                <a:solidFill>
                  <a:prstClr val="black"/>
                </a:solidFill>
                <a:latin typeface="Calibri"/>
                <a:cs typeface="Calibri"/>
              </a:rPr>
              <a:t>those </a:t>
            </a:r>
            <a:r>
              <a:rPr lang="en-AU" sz="2400" dirty="0">
                <a:solidFill>
                  <a:prstClr val="black"/>
                </a:solidFill>
                <a:latin typeface="Calibri"/>
                <a:cs typeface="Calibri"/>
              </a:rPr>
              <a:t>in </a:t>
            </a:r>
            <a:r>
              <a:rPr lang="en-AU" sz="2400" spc="-10" dirty="0">
                <a:solidFill>
                  <a:prstClr val="black"/>
                </a:solidFill>
                <a:latin typeface="Calibri"/>
                <a:cs typeface="Calibri"/>
              </a:rPr>
              <a:t>need </a:t>
            </a:r>
            <a:r>
              <a:rPr lang="en-AU" sz="2400" spc="-5" dirty="0">
                <a:solidFill>
                  <a:prstClr val="black"/>
                </a:solidFill>
                <a:latin typeface="Calibri"/>
                <a:cs typeface="Calibri"/>
              </a:rPr>
              <a:t>of charitable</a:t>
            </a:r>
            <a:r>
              <a:rPr lang="en-AU" sz="2400" spc="105" dirty="0">
                <a:solidFill>
                  <a:prstClr val="black"/>
                </a:solidFill>
                <a:latin typeface="Calibri"/>
                <a:cs typeface="Calibri"/>
              </a:rPr>
              <a:t> </a:t>
            </a:r>
            <a:r>
              <a:rPr lang="en-AU" sz="2400" spc="-10" dirty="0">
                <a:solidFill>
                  <a:prstClr val="black"/>
                </a:solidFill>
                <a:latin typeface="Calibri"/>
                <a:cs typeface="Calibri"/>
              </a:rPr>
              <a:t>housing</a:t>
            </a:r>
            <a:endParaRPr lang="en-AU" sz="2400" dirty="0">
              <a:solidFill>
                <a:prstClr val="black"/>
              </a:solidFill>
              <a:latin typeface="Calibri"/>
              <a:cs typeface="Calibri"/>
            </a:endParaRPr>
          </a:p>
          <a:p>
            <a:pPr marL="355600" marR="1010919"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a:solidFill>
                  <a:prstClr val="black"/>
                </a:solidFill>
                <a:latin typeface="Calibri"/>
                <a:cs typeface="Calibri"/>
              </a:rPr>
              <a:t>Entering fee-for-service arrangements </a:t>
            </a:r>
            <a:r>
              <a:rPr lang="en-AU" sz="2400" spc="-5" dirty="0">
                <a:solidFill>
                  <a:prstClr val="black"/>
                </a:solidFill>
                <a:latin typeface="Calibri"/>
                <a:cs typeface="Calibri"/>
              </a:rPr>
              <a:t>in the </a:t>
            </a:r>
            <a:r>
              <a:rPr lang="en-AU" sz="2400" spc="-10" dirty="0">
                <a:solidFill>
                  <a:prstClr val="black"/>
                </a:solidFill>
                <a:latin typeface="Calibri"/>
                <a:cs typeface="Calibri"/>
              </a:rPr>
              <a:t>area of  property</a:t>
            </a:r>
            <a:r>
              <a:rPr lang="en-AU" sz="2400" spc="-35" dirty="0">
                <a:solidFill>
                  <a:prstClr val="black"/>
                </a:solidFill>
                <a:latin typeface="Calibri"/>
                <a:cs typeface="Calibri"/>
              </a:rPr>
              <a:t> </a:t>
            </a:r>
            <a:r>
              <a:rPr lang="en-AU" sz="2400" spc="-10" dirty="0">
                <a:solidFill>
                  <a:prstClr val="black"/>
                </a:solidFill>
                <a:latin typeface="Calibri"/>
                <a:cs typeface="Calibri"/>
              </a:rPr>
              <a:t>modifications</a:t>
            </a:r>
            <a:endParaRPr lang="en-AU" sz="2400" dirty="0">
              <a:solidFill>
                <a:prstClr val="black"/>
              </a:solidFill>
              <a:latin typeface="Calibri"/>
              <a:cs typeface="Calibri"/>
            </a:endParaRPr>
          </a:p>
          <a:p>
            <a:pPr marL="355600" marR="508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a:solidFill>
                  <a:prstClr val="black"/>
                </a:solidFill>
                <a:latin typeface="Calibri"/>
                <a:cs typeface="Calibri"/>
              </a:rPr>
              <a:t>Entering </a:t>
            </a:r>
            <a:r>
              <a:rPr lang="en-AU" sz="2400" spc="-15" dirty="0">
                <a:solidFill>
                  <a:prstClr val="black"/>
                </a:solidFill>
                <a:latin typeface="Calibri"/>
                <a:cs typeface="Calibri"/>
              </a:rPr>
              <a:t>into </a:t>
            </a:r>
            <a:r>
              <a:rPr lang="en-AU" sz="2400" spc="-10" dirty="0">
                <a:solidFill>
                  <a:prstClr val="black"/>
                </a:solidFill>
                <a:latin typeface="Calibri"/>
                <a:cs typeface="Calibri"/>
              </a:rPr>
              <a:t>partnerships </a:t>
            </a:r>
            <a:r>
              <a:rPr lang="en-AU" sz="2400" spc="-5" dirty="0">
                <a:solidFill>
                  <a:prstClr val="black"/>
                </a:solidFill>
                <a:latin typeface="Calibri"/>
                <a:cs typeface="Calibri"/>
              </a:rPr>
              <a:t>or </a:t>
            </a:r>
            <a:r>
              <a:rPr lang="en-AU" sz="2400" spc="-10" dirty="0">
                <a:solidFill>
                  <a:prstClr val="black"/>
                </a:solidFill>
                <a:latin typeface="Calibri"/>
                <a:cs typeface="Calibri"/>
              </a:rPr>
              <a:t>joint </a:t>
            </a:r>
            <a:r>
              <a:rPr lang="en-AU" sz="2400" spc="-15" dirty="0">
                <a:solidFill>
                  <a:prstClr val="black"/>
                </a:solidFill>
                <a:latin typeface="Calibri"/>
                <a:cs typeface="Calibri"/>
              </a:rPr>
              <a:t>ventures </a:t>
            </a:r>
            <a:r>
              <a:rPr lang="en-AU" sz="2400" spc="-5" dirty="0">
                <a:solidFill>
                  <a:prstClr val="black"/>
                </a:solidFill>
                <a:latin typeface="Calibri"/>
                <a:cs typeface="Calibri"/>
              </a:rPr>
              <a:t>with </a:t>
            </a:r>
            <a:r>
              <a:rPr lang="en-AU" sz="2400" spc="-15" dirty="0">
                <a:solidFill>
                  <a:prstClr val="black"/>
                </a:solidFill>
                <a:latin typeface="Calibri"/>
                <a:cs typeface="Calibri"/>
              </a:rPr>
              <a:t>private  </a:t>
            </a:r>
            <a:r>
              <a:rPr lang="en-AU" sz="2400" spc="-10" dirty="0">
                <a:solidFill>
                  <a:prstClr val="black"/>
                </a:solidFill>
                <a:latin typeface="Calibri"/>
                <a:cs typeface="Calibri"/>
              </a:rPr>
              <a:t>companies, such </a:t>
            </a:r>
            <a:r>
              <a:rPr lang="en-AU" sz="2400" spc="-5" dirty="0">
                <a:solidFill>
                  <a:prstClr val="black"/>
                </a:solidFill>
                <a:latin typeface="Calibri"/>
                <a:cs typeface="Calibri"/>
              </a:rPr>
              <a:t>as </a:t>
            </a:r>
            <a:r>
              <a:rPr lang="en-AU" sz="2400" spc="-10" dirty="0">
                <a:solidFill>
                  <a:prstClr val="black"/>
                </a:solidFill>
                <a:latin typeface="Calibri"/>
                <a:cs typeface="Calibri"/>
              </a:rPr>
              <a:t>credit unions </a:t>
            </a:r>
            <a:r>
              <a:rPr lang="en-AU" sz="2400" dirty="0">
                <a:solidFill>
                  <a:prstClr val="black"/>
                </a:solidFill>
                <a:latin typeface="Calibri"/>
                <a:cs typeface="Calibri"/>
              </a:rPr>
              <a:t>or </a:t>
            </a:r>
            <a:r>
              <a:rPr lang="en-AU" sz="2400" spc="-10" dirty="0">
                <a:solidFill>
                  <a:prstClr val="black"/>
                </a:solidFill>
                <a:latin typeface="Calibri"/>
                <a:cs typeface="Calibri"/>
              </a:rPr>
              <a:t>property developers, </a:t>
            </a:r>
            <a:r>
              <a:rPr lang="en-AU" sz="2400" spc="-15" dirty="0">
                <a:solidFill>
                  <a:prstClr val="black"/>
                </a:solidFill>
                <a:latin typeface="Calibri"/>
                <a:cs typeface="Calibri"/>
              </a:rPr>
              <a:t>to  </a:t>
            </a:r>
            <a:r>
              <a:rPr lang="en-AU" sz="2400" spc="-10" dirty="0">
                <a:solidFill>
                  <a:prstClr val="black"/>
                </a:solidFill>
                <a:latin typeface="Calibri"/>
                <a:cs typeface="Calibri"/>
              </a:rPr>
              <a:t>acquire </a:t>
            </a:r>
            <a:r>
              <a:rPr lang="en-AU" sz="2400" spc="-5" dirty="0">
                <a:solidFill>
                  <a:prstClr val="black"/>
                </a:solidFill>
                <a:latin typeface="Calibri"/>
                <a:cs typeface="Calibri"/>
              </a:rPr>
              <a:t>or </a:t>
            </a:r>
            <a:r>
              <a:rPr lang="en-AU" sz="2400" spc="-10" dirty="0">
                <a:solidFill>
                  <a:prstClr val="black"/>
                </a:solidFill>
                <a:latin typeface="Calibri"/>
                <a:cs typeface="Calibri"/>
              </a:rPr>
              <a:t>develop </a:t>
            </a:r>
            <a:r>
              <a:rPr lang="en-AU" sz="2400" spc="-20" dirty="0">
                <a:solidFill>
                  <a:prstClr val="black"/>
                </a:solidFill>
                <a:latin typeface="Calibri"/>
                <a:cs typeface="Calibri"/>
              </a:rPr>
              <a:t>affordable </a:t>
            </a:r>
            <a:r>
              <a:rPr lang="en-AU" sz="2400" spc="-10" dirty="0">
                <a:solidFill>
                  <a:prstClr val="black"/>
                </a:solidFill>
                <a:latin typeface="Calibri"/>
                <a:cs typeface="Calibri"/>
              </a:rPr>
              <a:t>housing</a:t>
            </a:r>
            <a:r>
              <a:rPr lang="en-AU" sz="2400" spc="80" dirty="0">
                <a:solidFill>
                  <a:prstClr val="black"/>
                </a:solidFill>
                <a:latin typeface="Calibri"/>
                <a:cs typeface="Calibri"/>
              </a:rPr>
              <a:t> </a:t>
            </a:r>
            <a:r>
              <a:rPr lang="en-AU" sz="2400" spc="-10" dirty="0">
                <a:solidFill>
                  <a:prstClr val="black"/>
                </a:solidFill>
                <a:latin typeface="Calibri"/>
                <a:cs typeface="Calibri"/>
              </a:rPr>
              <a:t>stock.</a:t>
            </a:r>
            <a:endParaRPr lang="en-AU" sz="2400" dirty="0">
              <a:solidFill>
                <a:prstClr val="black"/>
              </a:solidFill>
              <a:latin typeface="Calibri"/>
              <a:cs typeface="Calibri"/>
            </a:endParaRPr>
          </a:p>
          <a:p>
            <a:pPr marL="355600" lvl="0" indent="-342900" defTabSz="914400" fontAlgn="auto" latinLnBrk="0">
              <a:spcAft>
                <a:spcPts val="0"/>
              </a:spcAft>
              <a:buClrTx/>
              <a:buSzTx/>
              <a:buFont typeface="Arial"/>
              <a:buChar char="•"/>
              <a:tabLst>
                <a:tab pos="354965" algn="l"/>
                <a:tab pos="355600" algn="l"/>
              </a:tabLst>
            </a:pPr>
            <a:r>
              <a:rPr lang="en-AU" sz="2400" spc="-5" dirty="0">
                <a:solidFill>
                  <a:prstClr val="black"/>
                </a:solidFill>
                <a:latin typeface="Calibri"/>
                <a:cs typeface="Calibri"/>
              </a:rPr>
              <a:t>Activities </a:t>
            </a:r>
            <a:r>
              <a:rPr lang="en-AU" sz="2400" spc="-15" dirty="0">
                <a:solidFill>
                  <a:prstClr val="black"/>
                </a:solidFill>
                <a:latin typeface="Calibri"/>
                <a:cs typeface="Calibri"/>
              </a:rPr>
              <a:t>separate from </a:t>
            </a:r>
            <a:r>
              <a:rPr lang="en-AU" sz="2400" spc="-5" dirty="0">
                <a:solidFill>
                  <a:prstClr val="black"/>
                </a:solidFill>
                <a:latin typeface="Calibri"/>
                <a:cs typeface="Calibri"/>
              </a:rPr>
              <a:t>the </a:t>
            </a:r>
            <a:r>
              <a:rPr lang="en-AU" sz="2400" spc="-10" dirty="0">
                <a:solidFill>
                  <a:prstClr val="black"/>
                </a:solidFill>
                <a:latin typeface="Calibri"/>
                <a:cs typeface="Calibri"/>
              </a:rPr>
              <a:t>provision </a:t>
            </a:r>
            <a:r>
              <a:rPr lang="en-AU" sz="2400" spc="-5" dirty="0">
                <a:solidFill>
                  <a:prstClr val="black"/>
                </a:solidFill>
                <a:latin typeface="Calibri"/>
                <a:cs typeface="Calibri"/>
              </a:rPr>
              <a:t>of</a:t>
            </a:r>
            <a:r>
              <a:rPr lang="en-AU" sz="2400" spc="40" dirty="0">
                <a:solidFill>
                  <a:prstClr val="black"/>
                </a:solidFill>
                <a:latin typeface="Calibri"/>
                <a:cs typeface="Calibri"/>
              </a:rPr>
              <a:t> </a:t>
            </a:r>
            <a:r>
              <a:rPr lang="en-AU" sz="2400" spc="-10" dirty="0" smtClean="0">
                <a:solidFill>
                  <a:prstClr val="black"/>
                </a:solidFill>
                <a:latin typeface="Calibri"/>
                <a:cs typeface="Calibri"/>
              </a:rPr>
              <a:t>housing</a:t>
            </a:r>
            <a:endParaRPr lang="en-AU" sz="2400" dirty="0">
              <a:solidFill>
                <a:prstClr val="black"/>
              </a:solidFill>
              <a:latin typeface="Calibri"/>
              <a:cs typeface="Calibri"/>
            </a:endParaRP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15</a:t>
            </a:fld>
            <a:endParaRPr lang="en-AU" altLang="en-US" dirty="0"/>
          </a:p>
        </p:txBody>
      </p:sp>
      <p:sp>
        <p:nvSpPr>
          <p:cNvPr id="4" name="Title 3"/>
          <p:cNvSpPr>
            <a:spLocks noGrp="1"/>
          </p:cNvSpPr>
          <p:nvPr>
            <p:ph type="title"/>
          </p:nvPr>
        </p:nvSpPr>
        <p:spPr/>
        <p:txBody>
          <a:bodyPr/>
          <a:lstStyle/>
          <a:p>
            <a:r>
              <a:rPr lang="en-AU" dirty="0"/>
              <a:t>Commercial Activities – Other Examples</a:t>
            </a:r>
          </a:p>
        </p:txBody>
      </p:sp>
    </p:spTree>
    <p:extLst>
      <p:ext uri="{BB962C8B-B14F-4D97-AF65-F5344CB8AC3E}">
        <p14:creationId xmlns:p14="http://schemas.microsoft.com/office/powerpoint/2010/main" val="351915096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lvl="0" indent="-342900" defTabSz="914400" fontAlgn="auto" latinLnBrk="0">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Shared equity:</a:t>
            </a:r>
          </a:p>
          <a:p>
            <a:pPr marL="1074613" lvl="1" indent="-342900" fontAlgn="auto" latinLnBrk="0">
              <a:spcAft>
                <a:spcPts val="0"/>
              </a:spcAft>
              <a:buClrTx/>
              <a:buSzTx/>
              <a:buFont typeface="Arial"/>
              <a:buChar char="•"/>
              <a:tabLst>
                <a:tab pos="354965" algn="l"/>
                <a:tab pos="355600" algn="l"/>
              </a:tabLst>
            </a:pPr>
            <a:r>
              <a:rPr lang="en-AU" sz="1600" dirty="0"/>
              <a:t>CIS: It is possible that a charity could operate rent-to-buy or shared equity housing purchase schemes. However, such housing schemes would be assessed on a case-by-case basis to ensure that the solely charitable purpose of the charity remains</a:t>
            </a:r>
            <a:r>
              <a:rPr lang="en-AU" sz="1600" dirty="0" smtClean="0"/>
              <a:t>.</a:t>
            </a:r>
          </a:p>
          <a:p>
            <a:pPr marL="1074613" lvl="1" indent="-342900" fontAlgn="auto" latinLnBrk="0">
              <a:spcAft>
                <a:spcPts val="0"/>
              </a:spcAft>
              <a:buClrTx/>
              <a:buSzTx/>
              <a:buFont typeface="Arial"/>
              <a:buChar char="•"/>
              <a:tabLst>
                <a:tab pos="354965" algn="l"/>
                <a:tab pos="355600" algn="l"/>
              </a:tabLst>
            </a:pPr>
            <a:r>
              <a:rPr lang="en-AU" sz="1800" dirty="0" smtClean="0">
                <a:solidFill>
                  <a:prstClr val="black"/>
                </a:solidFill>
                <a:latin typeface="Calibri"/>
                <a:cs typeface="Calibri"/>
              </a:rPr>
              <a:t>UK</a:t>
            </a:r>
            <a:r>
              <a:rPr lang="en-AU" sz="1800" dirty="0">
                <a:solidFill>
                  <a:prstClr val="black"/>
                </a:solidFill>
                <a:latin typeface="Calibri"/>
                <a:cs typeface="Calibri"/>
              </a:rPr>
              <a:t>: </a:t>
            </a:r>
            <a:r>
              <a:rPr lang="en-AU" sz="1800" spc="-5" dirty="0">
                <a:solidFill>
                  <a:prstClr val="black"/>
                </a:solidFill>
                <a:latin typeface="Calibri"/>
                <a:cs typeface="Calibri"/>
              </a:rPr>
              <a:t>HMRC &amp; </a:t>
            </a:r>
            <a:r>
              <a:rPr lang="en-AU" sz="1800" dirty="0">
                <a:solidFill>
                  <a:prstClr val="black"/>
                </a:solidFill>
                <a:latin typeface="Calibri"/>
                <a:cs typeface="Calibri"/>
              </a:rPr>
              <a:t>Charity </a:t>
            </a:r>
            <a:r>
              <a:rPr lang="en-AU" sz="1800" spc="-5" dirty="0">
                <a:solidFill>
                  <a:prstClr val="black"/>
                </a:solidFill>
                <a:latin typeface="Calibri"/>
                <a:cs typeface="Calibri"/>
              </a:rPr>
              <a:t>Commissioner’s </a:t>
            </a:r>
            <a:r>
              <a:rPr lang="en-AU" sz="1800" spc="-10" dirty="0">
                <a:solidFill>
                  <a:prstClr val="black"/>
                </a:solidFill>
                <a:latin typeface="Calibri"/>
                <a:cs typeface="Calibri"/>
              </a:rPr>
              <a:t>Joint </a:t>
            </a:r>
            <a:r>
              <a:rPr lang="en-AU" sz="1800" dirty="0">
                <a:solidFill>
                  <a:prstClr val="black"/>
                </a:solidFill>
                <a:latin typeface="Calibri"/>
                <a:cs typeface="Calibri"/>
              </a:rPr>
              <a:t>Guidance </a:t>
            </a:r>
            <a:r>
              <a:rPr lang="en-AU" sz="1800" spc="-5" dirty="0">
                <a:solidFill>
                  <a:prstClr val="black"/>
                </a:solidFill>
                <a:latin typeface="Calibri"/>
                <a:cs typeface="Calibri"/>
              </a:rPr>
              <a:t>2009  identifies </a:t>
            </a:r>
            <a:r>
              <a:rPr lang="en-AU" sz="1800" dirty="0">
                <a:solidFill>
                  <a:prstClr val="black"/>
                </a:solidFill>
                <a:latin typeface="Calibri"/>
                <a:cs typeface="Calibri"/>
              </a:rPr>
              <a:t>a spectrum </a:t>
            </a:r>
            <a:r>
              <a:rPr lang="en-AU" sz="1800" spc="-5" dirty="0">
                <a:solidFill>
                  <a:prstClr val="black"/>
                </a:solidFill>
                <a:latin typeface="Calibri"/>
                <a:cs typeface="Calibri"/>
              </a:rPr>
              <a:t>between ‘those </a:t>
            </a:r>
            <a:r>
              <a:rPr lang="en-AU" sz="1800" dirty="0">
                <a:solidFill>
                  <a:prstClr val="black"/>
                </a:solidFill>
                <a:latin typeface="Calibri"/>
                <a:cs typeface="Calibri"/>
              </a:rPr>
              <a:t>who </a:t>
            </a:r>
            <a:r>
              <a:rPr lang="en-AU" sz="1800" spc="-15" dirty="0">
                <a:solidFill>
                  <a:prstClr val="black"/>
                </a:solidFill>
                <a:latin typeface="Calibri"/>
                <a:cs typeface="Calibri"/>
              </a:rPr>
              <a:t>are </a:t>
            </a:r>
            <a:r>
              <a:rPr lang="en-AU" sz="1800" spc="-10" dirty="0">
                <a:solidFill>
                  <a:prstClr val="black"/>
                </a:solidFill>
                <a:latin typeface="Calibri"/>
                <a:cs typeface="Calibri"/>
              </a:rPr>
              <a:t>too </a:t>
            </a:r>
            <a:r>
              <a:rPr lang="en-AU" sz="1800" spc="-5" dirty="0">
                <a:solidFill>
                  <a:prstClr val="black"/>
                </a:solidFill>
                <a:latin typeface="Calibri"/>
                <a:cs typeface="Calibri"/>
              </a:rPr>
              <a:t>poor </a:t>
            </a:r>
            <a:r>
              <a:rPr lang="en-AU" sz="1800" spc="-15" dirty="0">
                <a:solidFill>
                  <a:prstClr val="black"/>
                </a:solidFill>
                <a:latin typeface="Calibri"/>
                <a:cs typeface="Calibri"/>
              </a:rPr>
              <a:t>to  </a:t>
            </a:r>
            <a:r>
              <a:rPr lang="en-AU" sz="1800" spc="-10" dirty="0">
                <a:solidFill>
                  <a:prstClr val="black"/>
                </a:solidFill>
                <a:latin typeface="Calibri"/>
                <a:cs typeface="Calibri"/>
              </a:rPr>
              <a:t>cope </a:t>
            </a:r>
            <a:r>
              <a:rPr lang="en-AU" sz="1800" dirty="0">
                <a:solidFill>
                  <a:prstClr val="black"/>
                </a:solidFill>
                <a:latin typeface="Calibri"/>
                <a:cs typeface="Calibri"/>
              </a:rPr>
              <a:t>with </a:t>
            </a:r>
            <a:r>
              <a:rPr lang="en-AU" sz="1800" spc="-5" dirty="0">
                <a:solidFill>
                  <a:prstClr val="black"/>
                </a:solidFill>
                <a:latin typeface="Calibri"/>
                <a:cs typeface="Calibri"/>
              </a:rPr>
              <a:t>home </a:t>
            </a:r>
            <a:r>
              <a:rPr lang="en-AU" sz="1800" spc="-10" dirty="0">
                <a:solidFill>
                  <a:prstClr val="black"/>
                </a:solidFill>
                <a:latin typeface="Calibri"/>
                <a:cs typeface="Calibri"/>
              </a:rPr>
              <a:t>ownership </a:t>
            </a:r>
            <a:r>
              <a:rPr lang="en-AU" sz="1800" dirty="0">
                <a:solidFill>
                  <a:prstClr val="black"/>
                </a:solidFill>
                <a:latin typeface="Calibri"/>
                <a:cs typeface="Calibri"/>
              </a:rPr>
              <a:t>and </a:t>
            </a:r>
            <a:r>
              <a:rPr lang="en-AU" sz="1800" spc="-5" dirty="0">
                <a:solidFill>
                  <a:prstClr val="black"/>
                </a:solidFill>
                <a:latin typeface="Calibri"/>
                <a:cs typeface="Calibri"/>
              </a:rPr>
              <a:t>those whose income </a:t>
            </a:r>
            <a:r>
              <a:rPr lang="en-AU" sz="1800" dirty="0">
                <a:solidFill>
                  <a:prstClr val="black"/>
                </a:solidFill>
                <a:latin typeface="Calibri"/>
                <a:cs typeface="Calibri"/>
              </a:rPr>
              <a:t>is </a:t>
            </a:r>
            <a:r>
              <a:rPr lang="en-AU" sz="1800" spc="-15" dirty="0">
                <a:solidFill>
                  <a:prstClr val="black"/>
                </a:solidFill>
                <a:latin typeface="Calibri"/>
                <a:cs typeface="Calibri"/>
              </a:rPr>
              <a:t>too </a:t>
            </a:r>
            <a:r>
              <a:rPr lang="en-AU" sz="1800" dirty="0">
                <a:solidFill>
                  <a:prstClr val="black"/>
                </a:solidFill>
                <a:latin typeface="Calibri"/>
                <a:cs typeface="Calibri"/>
              </a:rPr>
              <a:t>high </a:t>
            </a:r>
            <a:r>
              <a:rPr lang="en-AU" sz="1800" spc="-15" dirty="0">
                <a:solidFill>
                  <a:prstClr val="black"/>
                </a:solidFill>
                <a:latin typeface="Calibri"/>
                <a:cs typeface="Calibri"/>
              </a:rPr>
              <a:t>to </a:t>
            </a:r>
            <a:r>
              <a:rPr lang="en-AU" sz="1800" dirty="0">
                <a:solidFill>
                  <a:prstClr val="black"/>
                </a:solidFill>
                <a:latin typeface="Calibri"/>
                <a:cs typeface="Calibri"/>
              </a:rPr>
              <a:t>qualify </a:t>
            </a:r>
            <a:r>
              <a:rPr lang="en-AU" sz="1800" spc="-20" dirty="0">
                <a:solidFill>
                  <a:prstClr val="black"/>
                </a:solidFill>
                <a:latin typeface="Calibri"/>
                <a:cs typeface="Calibri"/>
              </a:rPr>
              <a:t>for </a:t>
            </a:r>
            <a:r>
              <a:rPr lang="en-AU" sz="1800" spc="-5" dirty="0">
                <a:solidFill>
                  <a:prstClr val="black"/>
                </a:solidFill>
                <a:latin typeface="Calibri"/>
                <a:cs typeface="Calibri"/>
              </a:rPr>
              <a:t>assistance </a:t>
            </a:r>
            <a:r>
              <a:rPr lang="en-AU" sz="1800" dirty="0">
                <a:solidFill>
                  <a:prstClr val="black"/>
                </a:solidFill>
                <a:latin typeface="Calibri"/>
                <a:cs typeface="Calibri"/>
              </a:rPr>
              <a:t>… </a:t>
            </a:r>
            <a:r>
              <a:rPr lang="en-AU" sz="1800" spc="-5" dirty="0">
                <a:solidFill>
                  <a:prstClr val="black"/>
                </a:solidFill>
                <a:latin typeface="Calibri"/>
                <a:cs typeface="Calibri"/>
              </a:rPr>
              <a:t>between </a:t>
            </a:r>
            <a:r>
              <a:rPr lang="en-AU" sz="1800" dirty="0">
                <a:solidFill>
                  <a:prstClr val="black"/>
                </a:solidFill>
                <a:latin typeface="Calibri"/>
                <a:cs typeface="Calibri"/>
              </a:rPr>
              <a:t>these </a:t>
            </a:r>
            <a:r>
              <a:rPr lang="en-AU" sz="1800" spc="-10" dirty="0">
                <a:solidFill>
                  <a:prstClr val="black"/>
                </a:solidFill>
                <a:latin typeface="Calibri"/>
                <a:cs typeface="Calibri"/>
              </a:rPr>
              <a:t>extremes  </a:t>
            </a:r>
            <a:r>
              <a:rPr lang="en-AU" sz="1800" spc="-15" dirty="0">
                <a:solidFill>
                  <a:prstClr val="black"/>
                </a:solidFill>
                <a:latin typeface="Calibri"/>
                <a:cs typeface="Calibri"/>
              </a:rPr>
              <a:t>are </a:t>
            </a:r>
            <a:r>
              <a:rPr lang="en-AU" sz="1800" dirty="0">
                <a:solidFill>
                  <a:prstClr val="black"/>
                </a:solidFill>
                <a:latin typeface="Calibri"/>
                <a:cs typeface="Calibri"/>
              </a:rPr>
              <a:t>those </a:t>
            </a:r>
            <a:r>
              <a:rPr lang="en-AU" sz="1800" spc="-10" dirty="0">
                <a:solidFill>
                  <a:prstClr val="black"/>
                </a:solidFill>
                <a:latin typeface="Calibri"/>
                <a:cs typeface="Calibri"/>
              </a:rPr>
              <a:t>proper </a:t>
            </a:r>
            <a:r>
              <a:rPr lang="en-AU" sz="1800" spc="-5" dirty="0">
                <a:solidFill>
                  <a:prstClr val="black"/>
                </a:solidFill>
                <a:latin typeface="Calibri"/>
                <a:cs typeface="Calibri"/>
              </a:rPr>
              <a:t>beneficiaries whose </a:t>
            </a:r>
            <a:r>
              <a:rPr lang="en-AU" sz="1800" dirty="0">
                <a:solidFill>
                  <a:prstClr val="black"/>
                </a:solidFill>
                <a:latin typeface="Calibri"/>
                <a:cs typeface="Calibri"/>
              </a:rPr>
              <a:t>needs </a:t>
            </a:r>
            <a:r>
              <a:rPr lang="en-AU" sz="1800" spc="-15" dirty="0">
                <a:solidFill>
                  <a:prstClr val="black"/>
                </a:solidFill>
                <a:latin typeface="Calibri"/>
                <a:cs typeface="Calibri"/>
              </a:rPr>
              <a:t>may </a:t>
            </a:r>
            <a:r>
              <a:rPr lang="en-AU" sz="1800" spc="-5" dirty="0">
                <a:solidFill>
                  <a:prstClr val="black"/>
                </a:solidFill>
                <a:latin typeface="Calibri"/>
                <a:cs typeface="Calibri"/>
              </a:rPr>
              <a:t>be </a:t>
            </a:r>
            <a:r>
              <a:rPr lang="en-AU" sz="1800" spc="-10" dirty="0">
                <a:solidFill>
                  <a:prstClr val="black"/>
                </a:solidFill>
                <a:latin typeface="Calibri"/>
                <a:cs typeface="Calibri"/>
              </a:rPr>
              <a:t>best </a:t>
            </a:r>
            <a:r>
              <a:rPr lang="en-AU" sz="1800" dirty="0">
                <a:solidFill>
                  <a:prstClr val="black"/>
                </a:solidFill>
                <a:latin typeface="Calibri"/>
                <a:cs typeface="Calibri"/>
              </a:rPr>
              <a:t>met </a:t>
            </a:r>
            <a:r>
              <a:rPr lang="en-AU" sz="1800" spc="-10" dirty="0">
                <a:solidFill>
                  <a:prstClr val="black"/>
                </a:solidFill>
                <a:latin typeface="Calibri"/>
                <a:cs typeface="Calibri"/>
              </a:rPr>
              <a:t>through </a:t>
            </a:r>
            <a:r>
              <a:rPr lang="en-AU" sz="1800" dirty="0">
                <a:solidFill>
                  <a:prstClr val="black"/>
                </a:solidFill>
                <a:latin typeface="Calibri"/>
                <a:cs typeface="Calibri"/>
              </a:rPr>
              <a:t>the </a:t>
            </a:r>
            <a:r>
              <a:rPr lang="en-AU" sz="1800" spc="-20" dirty="0">
                <a:solidFill>
                  <a:prstClr val="black"/>
                </a:solidFill>
                <a:latin typeface="Calibri"/>
                <a:cs typeface="Calibri"/>
              </a:rPr>
              <a:t>offer </a:t>
            </a:r>
            <a:r>
              <a:rPr lang="en-AU" sz="1800" spc="-5" dirty="0">
                <a:solidFill>
                  <a:prstClr val="black"/>
                </a:solidFill>
                <a:latin typeface="Calibri"/>
                <a:cs typeface="Calibri"/>
              </a:rPr>
              <a:t>of </a:t>
            </a:r>
            <a:r>
              <a:rPr lang="en-AU" sz="1800" dirty="0">
                <a:solidFill>
                  <a:prstClr val="black"/>
                </a:solidFill>
                <a:latin typeface="Calibri"/>
                <a:cs typeface="Calibri"/>
              </a:rPr>
              <a:t>a </a:t>
            </a:r>
            <a:r>
              <a:rPr lang="en-AU" sz="1800" spc="-5" dirty="0">
                <a:solidFill>
                  <a:prstClr val="black"/>
                </a:solidFill>
                <a:latin typeface="Calibri"/>
                <a:cs typeface="Calibri"/>
              </a:rPr>
              <a:t>home </a:t>
            </a:r>
            <a:r>
              <a:rPr lang="en-AU" sz="1800" spc="-20" dirty="0">
                <a:solidFill>
                  <a:prstClr val="black"/>
                </a:solidFill>
                <a:latin typeface="Calibri"/>
                <a:cs typeface="Calibri"/>
              </a:rPr>
              <a:t>for</a:t>
            </a:r>
            <a:r>
              <a:rPr lang="en-AU" sz="1800" spc="-75" dirty="0">
                <a:solidFill>
                  <a:prstClr val="black"/>
                </a:solidFill>
                <a:latin typeface="Calibri"/>
                <a:cs typeface="Calibri"/>
              </a:rPr>
              <a:t> </a:t>
            </a:r>
            <a:r>
              <a:rPr lang="en-AU" sz="1800" dirty="0">
                <a:solidFill>
                  <a:prstClr val="black"/>
                </a:solidFill>
                <a:latin typeface="Calibri"/>
                <a:cs typeface="Calibri"/>
              </a:rPr>
              <a:t>sale’</a:t>
            </a:r>
            <a:endParaRPr lang="en-AU" sz="1600" spc="-10" dirty="0" smtClean="0">
              <a:solidFill>
                <a:prstClr val="black"/>
              </a:solidFill>
              <a:latin typeface="Calibri"/>
              <a:cs typeface="Calibri"/>
            </a:endParaRPr>
          </a:p>
          <a:p>
            <a:pPr marL="355600" lvl="0" indent="-342900" defTabSz="914400" fontAlgn="auto" latinLnBrk="0">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Managed Investment Trusts investment in affordable housing</a:t>
            </a:r>
            <a:endParaRPr lang="en-AU" sz="2400" dirty="0">
              <a:solidFill>
                <a:prstClr val="black"/>
              </a:solidFill>
              <a:latin typeface="Calibri"/>
              <a:cs typeface="Calibri"/>
            </a:endParaRP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National Housing Finance and Investment Corporation  </a:t>
            </a: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a:solidFill>
                  <a:prstClr val="black"/>
                </a:solidFill>
                <a:latin typeface="Calibri"/>
                <a:cs typeface="Calibri"/>
              </a:rPr>
              <a:t>Superannuation fund investment, </a:t>
            </a:r>
            <a:r>
              <a:rPr lang="en-AU" sz="2400" spc="-10" dirty="0" err="1">
                <a:solidFill>
                  <a:prstClr val="black"/>
                </a:solidFill>
                <a:latin typeface="Calibri"/>
                <a:cs typeface="Calibri"/>
              </a:rPr>
              <a:t>eg</a:t>
            </a:r>
            <a:r>
              <a:rPr lang="en-AU" sz="2400" spc="-10" dirty="0">
                <a:solidFill>
                  <a:prstClr val="black"/>
                </a:solidFill>
                <a:latin typeface="Calibri"/>
                <a:cs typeface="Calibri"/>
              </a:rPr>
              <a:t> HESTA and Horizon Housing Ltd</a:t>
            </a: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a:solidFill>
                  <a:prstClr val="black"/>
                </a:solidFill>
                <a:latin typeface="Calibri"/>
                <a:cs typeface="Calibri"/>
              </a:rPr>
              <a:t>Social Impact Bonds</a:t>
            </a:r>
            <a:endParaRPr lang="en-AU" sz="2400" spc="-10" dirty="0" smtClean="0">
              <a:solidFill>
                <a:prstClr val="black"/>
              </a:solidFill>
              <a:latin typeface="Calibri"/>
              <a:cs typeface="Calibri"/>
            </a:endParaRP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Public private partnerships  </a:t>
            </a: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Special purpose vehicles</a:t>
            </a:r>
          </a:p>
          <a:p>
            <a:pPr marL="355600" marR="139700" lvl="0" indent="-342900" defTabSz="914400" fontAlgn="auto" latinLnBrk="0">
              <a:lnSpc>
                <a:spcPct val="80000"/>
              </a:lnSpc>
              <a:spcBef>
                <a:spcPts val="600"/>
              </a:spcBef>
              <a:spcAft>
                <a:spcPts val="0"/>
              </a:spcAft>
              <a:buClrTx/>
              <a:buSzTx/>
              <a:buFont typeface="Arial"/>
              <a:buChar char="•"/>
              <a:tabLst>
                <a:tab pos="354965" algn="l"/>
                <a:tab pos="355600" algn="l"/>
              </a:tabLst>
            </a:pPr>
            <a:r>
              <a:rPr lang="en-AU" sz="2400" spc="-10" dirty="0" smtClean="0">
                <a:solidFill>
                  <a:prstClr val="black"/>
                </a:solidFill>
                <a:latin typeface="Calibri"/>
                <a:cs typeface="Calibri"/>
              </a:rPr>
              <a:t>Public housing stock transfers</a:t>
            </a: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16</a:t>
            </a:fld>
            <a:endParaRPr lang="en-AU" altLang="en-US" dirty="0"/>
          </a:p>
        </p:txBody>
      </p:sp>
      <p:sp>
        <p:nvSpPr>
          <p:cNvPr id="4" name="Title 3"/>
          <p:cNvSpPr>
            <a:spLocks noGrp="1"/>
          </p:cNvSpPr>
          <p:nvPr>
            <p:ph type="title"/>
          </p:nvPr>
        </p:nvSpPr>
        <p:spPr/>
        <p:txBody>
          <a:bodyPr/>
          <a:lstStyle/>
          <a:p>
            <a:r>
              <a:rPr lang="en-AU" dirty="0" smtClean="0"/>
              <a:t>Post 2014 Activities</a:t>
            </a:r>
            <a:endParaRPr lang="en-AU" dirty="0"/>
          </a:p>
        </p:txBody>
      </p:sp>
    </p:spTree>
    <p:extLst>
      <p:ext uri="{BB962C8B-B14F-4D97-AF65-F5344CB8AC3E}">
        <p14:creationId xmlns:p14="http://schemas.microsoft.com/office/powerpoint/2010/main" val="138721086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lvl="0" indent="-342900" defTabSz="914400" fontAlgn="auto" latinLnBrk="0">
              <a:spcAft>
                <a:spcPts val="0"/>
              </a:spcAft>
              <a:buClrTx/>
              <a:buSzTx/>
              <a:buFont typeface="Arial"/>
              <a:buChar char="•"/>
              <a:tabLst>
                <a:tab pos="354965" algn="l"/>
                <a:tab pos="355600" algn="l"/>
              </a:tabLst>
            </a:pPr>
            <a:r>
              <a:rPr lang="en-AU" spc="-20" dirty="0">
                <a:solidFill>
                  <a:prstClr val="black"/>
                </a:solidFill>
                <a:latin typeface="Calibri"/>
                <a:cs typeface="Calibri"/>
              </a:rPr>
              <a:t>Re </a:t>
            </a:r>
            <a:r>
              <a:rPr lang="en-AU" spc="-10" dirty="0">
                <a:solidFill>
                  <a:prstClr val="black"/>
                </a:solidFill>
                <a:latin typeface="Calibri"/>
                <a:cs typeface="Calibri"/>
              </a:rPr>
              <a:t>returning </a:t>
            </a:r>
            <a:r>
              <a:rPr lang="en-AU" spc="-5" dirty="0">
                <a:solidFill>
                  <a:prstClr val="black"/>
                </a:solidFill>
                <a:latin typeface="Calibri"/>
                <a:cs typeface="Calibri"/>
              </a:rPr>
              <a:t>assets </a:t>
            </a:r>
            <a:r>
              <a:rPr lang="en-AU" spc="-15" dirty="0">
                <a:solidFill>
                  <a:prstClr val="black"/>
                </a:solidFill>
                <a:latin typeface="Calibri"/>
                <a:cs typeface="Calibri"/>
              </a:rPr>
              <a:t>to </a:t>
            </a:r>
            <a:r>
              <a:rPr lang="en-AU" spc="-20" dirty="0">
                <a:solidFill>
                  <a:prstClr val="black"/>
                </a:solidFill>
                <a:latin typeface="Calibri"/>
                <a:cs typeface="Calibri"/>
              </a:rPr>
              <a:t>State </a:t>
            </a:r>
            <a:r>
              <a:rPr lang="en-AU" spc="-5" dirty="0">
                <a:solidFill>
                  <a:prstClr val="black"/>
                </a:solidFill>
                <a:latin typeface="Calibri"/>
                <a:cs typeface="Calibri"/>
              </a:rPr>
              <a:t>or </a:t>
            </a:r>
            <a:r>
              <a:rPr lang="en-AU" spc="-30" dirty="0">
                <a:solidFill>
                  <a:prstClr val="black"/>
                </a:solidFill>
                <a:latin typeface="Calibri"/>
                <a:cs typeface="Calibri"/>
              </a:rPr>
              <a:t>Territory</a:t>
            </a:r>
            <a:r>
              <a:rPr lang="en-AU" spc="30" dirty="0">
                <a:solidFill>
                  <a:prstClr val="black"/>
                </a:solidFill>
                <a:latin typeface="Calibri"/>
                <a:cs typeface="Calibri"/>
              </a:rPr>
              <a:t> </a:t>
            </a:r>
            <a:r>
              <a:rPr lang="en-AU" spc="-10" dirty="0">
                <a:solidFill>
                  <a:prstClr val="black"/>
                </a:solidFill>
                <a:latin typeface="Calibri"/>
                <a:cs typeface="Calibri"/>
              </a:rPr>
              <a:t>Governments</a:t>
            </a:r>
            <a:endParaRPr lang="en-AU" dirty="0">
              <a:solidFill>
                <a:prstClr val="black"/>
              </a:solidFill>
              <a:latin typeface="Calibri"/>
              <a:cs typeface="Calibri"/>
            </a:endParaRPr>
          </a:p>
          <a:p>
            <a:pPr marL="355600" marR="48260" lvl="0" indent="-342900" defTabSz="914400" fontAlgn="auto" latinLnBrk="0">
              <a:spcBef>
                <a:spcPts val="575"/>
              </a:spcBef>
              <a:spcAft>
                <a:spcPts val="0"/>
              </a:spcAft>
              <a:buClrTx/>
              <a:buSzTx/>
              <a:buFont typeface="Arial"/>
              <a:buChar char="•"/>
              <a:tabLst>
                <a:tab pos="354965" algn="l"/>
                <a:tab pos="355600" algn="l"/>
              </a:tabLst>
            </a:pPr>
            <a:r>
              <a:rPr lang="en-AU" spc="-5" dirty="0">
                <a:solidFill>
                  <a:prstClr val="black"/>
                </a:solidFill>
                <a:latin typeface="Calibri"/>
                <a:cs typeface="Calibri"/>
              </a:rPr>
              <a:t>CIS: </a:t>
            </a:r>
            <a:r>
              <a:rPr lang="en-AU" dirty="0">
                <a:solidFill>
                  <a:prstClr val="black"/>
                </a:solidFill>
                <a:latin typeface="Calibri"/>
                <a:cs typeface="Calibri"/>
              </a:rPr>
              <a:t>‘In the </a:t>
            </a:r>
            <a:r>
              <a:rPr lang="en-AU" spc="-15" dirty="0">
                <a:solidFill>
                  <a:prstClr val="black"/>
                </a:solidFill>
                <a:latin typeface="Calibri"/>
                <a:cs typeface="Calibri"/>
              </a:rPr>
              <a:t>event </a:t>
            </a:r>
            <a:r>
              <a:rPr lang="en-AU" spc="-5" dirty="0">
                <a:solidFill>
                  <a:prstClr val="black"/>
                </a:solidFill>
                <a:latin typeface="Calibri"/>
                <a:cs typeface="Calibri"/>
              </a:rPr>
              <a:t>of such </a:t>
            </a:r>
            <a:r>
              <a:rPr lang="en-AU" dirty="0">
                <a:solidFill>
                  <a:prstClr val="black"/>
                </a:solidFill>
                <a:latin typeface="Calibri"/>
                <a:cs typeface="Calibri"/>
              </a:rPr>
              <a:t>a </a:t>
            </a:r>
            <a:r>
              <a:rPr lang="en-AU" spc="-10" dirty="0">
                <a:solidFill>
                  <a:prstClr val="black"/>
                </a:solidFill>
                <a:latin typeface="Calibri"/>
                <a:cs typeface="Calibri"/>
              </a:rPr>
              <a:t>requirement, </a:t>
            </a:r>
            <a:r>
              <a:rPr lang="en-AU" dirty="0">
                <a:solidFill>
                  <a:prstClr val="black"/>
                </a:solidFill>
                <a:latin typeface="Calibri"/>
                <a:cs typeface="Calibri"/>
              </a:rPr>
              <a:t>the Commissioner </a:t>
            </a:r>
            <a:r>
              <a:rPr lang="en-AU" dirty="0" smtClean="0">
                <a:solidFill>
                  <a:prstClr val="black"/>
                </a:solidFill>
                <a:latin typeface="Calibri"/>
                <a:cs typeface="Calibri"/>
              </a:rPr>
              <a:t>will </a:t>
            </a:r>
            <a:r>
              <a:rPr lang="en-AU" spc="-15" dirty="0">
                <a:solidFill>
                  <a:prstClr val="black"/>
                </a:solidFill>
                <a:latin typeface="Calibri"/>
                <a:cs typeface="Calibri"/>
              </a:rPr>
              <a:t>treat </a:t>
            </a:r>
            <a:r>
              <a:rPr lang="en-AU" dirty="0">
                <a:solidFill>
                  <a:prstClr val="black"/>
                </a:solidFill>
                <a:latin typeface="Calibri"/>
                <a:cs typeface="Calibri"/>
              </a:rPr>
              <a:t>the </a:t>
            </a:r>
            <a:r>
              <a:rPr lang="en-AU" spc="-5" dirty="0">
                <a:solidFill>
                  <a:prstClr val="black"/>
                </a:solidFill>
                <a:latin typeface="Calibri"/>
                <a:cs typeface="Calibri"/>
              </a:rPr>
              <a:t>charitable housing </a:t>
            </a:r>
            <a:r>
              <a:rPr lang="en-AU" spc="-10" dirty="0">
                <a:solidFill>
                  <a:prstClr val="black"/>
                </a:solidFill>
                <a:latin typeface="Calibri"/>
                <a:cs typeface="Calibri"/>
              </a:rPr>
              <a:t>provider </a:t>
            </a:r>
            <a:r>
              <a:rPr lang="en-AU" dirty="0">
                <a:solidFill>
                  <a:prstClr val="black"/>
                </a:solidFill>
                <a:latin typeface="Calibri"/>
                <a:cs typeface="Calibri"/>
              </a:rPr>
              <a:t>as </a:t>
            </a:r>
            <a:r>
              <a:rPr lang="en-AU" spc="-5" dirty="0">
                <a:solidFill>
                  <a:prstClr val="black"/>
                </a:solidFill>
                <a:latin typeface="Calibri"/>
                <a:cs typeface="Calibri"/>
              </a:rPr>
              <a:t>charitable on </a:t>
            </a:r>
            <a:r>
              <a:rPr lang="en-AU" spc="-10" dirty="0" smtClean="0">
                <a:solidFill>
                  <a:prstClr val="black"/>
                </a:solidFill>
                <a:latin typeface="Calibri"/>
                <a:cs typeface="Calibri"/>
              </a:rPr>
              <a:t>condition </a:t>
            </a:r>
            <a:r>
              <a:rPr lang="en-AU" spc="-10" dirty="0">
                <a:solidFill>
                  <a:prstClr val="black"/>
                </a:solidFill>
                <a:latin typeface="Calibri"/>
                <a:cs typeface="Calibri"/>
              </a:rPr>
              <a:t>that </a:t>
            </a:r>
            <a:r>
              <a:rPr lang="en-AU" dirty="0">
                <a:solidFill>
                  <a:prstClr val="black"/>
                </a:solidFill>
                <a:latin typeface="Calibri"/>
                <a:cs typeface="Calibri"/>
              </a:rPr>
              <a:t>the winding </a:t>
            </a:r>
            <a:r>
              <a:rPr lang="en-AU" spc="-5" dirty="0">
                <a:solidFill>
                  <a:prstClr val="black"/>
                </a:solidFill>
                <a:latin typeface="Calibri"/>
                <a:cs typeface="Calibri"/>
              </a:rPr>
              <a:t>up clause </a:t>
            </a:r>
            <a:r>
              <a:rPr lang="en-AU" dirty="0">
                <a:solidFill>
                  <a:prstClr val="black"/>
                </a:solidFill>
                <a:latin typeface="Calibri"/>
                <a:cs typeface="Calibri"/>
              </a:rPr>
              <a:t>in the </a:t>
            </a:r>
            <a:r>
              <a:rPr lang="en-AU" spc="-10" dirty="0" smtClean="0">
                <a:solidFill>
                  <a:prstClr val="black"/>
                </a:solidFill>
                <a:latin typeface="Calibri"/>
                <a:cs typeface="Calibri"/>
              </a:rPr>
              <a:t>governing </a:t>
            </a:r>
            <a:r>
              <a:rPr lang="en-AU" spc="-5" dirty="0">
                <a:solidFill>
                  <a:prstClr val="black"/>
                </a:solidFill>
                <a:latin typeface="Calibri"/>
                <a:cs typeface="Calibri"/>
              </a:rPr>
              <a:t>documents </a:t>
            </a:r>
            <a:r>
              <a:rPr lang="en-AU" spc="-15" dirty="0">
                <a:solidFill>
                  <a:prstClr val="black"/>
                </a:solidFill>
                <a:latin typeface="Calibri"/>
                <a:cs typeface="Calibri"/>
              </a:rPr>
              <a:t>makes </a:t>
            </a:r>
            <a:r>
              <a:rPr lang="en-AU" spc="-10" dirty="0">
                <a:solidFill>
                  <a:prstClr val="black"/>
                </a:solidFill>
                <a:latin typeface="Calibri"/>
                <a:cs typeface="Calibri"/>
              </a:rPr>
              <a:t>explicit</a:t>
            </a:r>
            <a:r>
              <a:rPr lang="en-AU" spc="-110" dirty="0">
                <a:solidFill>
                  <a:prstClr val="black"/>
                </a:solidFill>
                <a:latin typeface="Calibri"/>
                <a:cs typeface="Calibri"/>
              </a:rPr>
              <a:t> </a:t>
            </a:r>
            <a:r>
              <a:rPr lang="en-AU" spc="-5" dirty="0">
                <a:solidFill>
                  <a:prstClr val="black"/>
                </a:solidFill>
                <a:latin typeface="Calibri"/>
                <a:cs typeface="Calibri"/>
              </a:rPr>
              <a:t>that:</a:t>
            </a:r>
            <a:endParaRPr lang="en-AU" dirty="0">
              <a:solidFill>
                <a:prstClr val="black"/>
              </a:solidFill>
              <a:latin typeface="Calibri"/>
              <a:cs typeface="Calibri"/>
            </a:endParaRPr>
          </a:p>
          <a:p>
            <a:pPr marL="901065" marR="5080" lvl="1" indent="-431165" fontAlgn="auto" latinLnBrk="0">
              <a:spcBef>
                <a:spcPts val="575"/>
              </a:spcBef>
              <a:spcAft>
                <a:spcPts val="0"/>
              </a:spcAft>
              <a:buClrTx/>
              <a:buSzTx/>
              <a:buFontTx/>
              <a:buAutoNum type="alphaLcParenBoth"/>
              <a:tabLst>
                <a:tab pos="901700" algn="l"/>
              </a:tabLst>
            </a:pPr>
            <a:r>
              <a:rPr lang="en-AU" spc="-5" dirty="0">
                <a:solidFill>
                  <a:prstClr val="black"/>
                </a:solidFill>
                <a:latin typeface="Calibri"/>
                <a:ea typeface="+mn-ea"/>
                <a:cs typeface="Calibri"/>
              </a:rPr>
              <a:t>assets </a:t>
            </a:r>
            <a:r>
              <a:rPr lang="en-AU" spc="-10" dirty="0">
                <a:solidFill>
                  <a:prstClr val="black"/>
                </a:solidFill>
                <a:latin typeface="Calibri"/>
                <a:ea typeface="+mn-ea"/>
                <a:cs typeface="Calibri"/>
              </a:rPr>
              <a:t>required </a:t>
            </a:r>
            <a:r>
              <a:rPr lang="en-AU" spc="-15" dirty="0">
                <a:solidFill>
                  <a:prstClr val="black"/>
                </a:solidFill>
                <a:latin typeface="Calibri"/>
                <a:ea typeface="+mn-ea"/>
                <a:cs typeface="Calibri"/>
              </a:rPr>
              <a:t>to </a:t>
            </a:r>
            <a:r>
              <a:rPr lang="en-AU" spc="-5" dirty="0">
                <a:solidFill>
                  <a:prstClr val="black"/>
                </a:solidFill>
                <a:latin typeface="Calibri"/>
                <a:ea typeface="+mn-ea"/>
                <a:cs typeface="Calibri"/>
              </a:rPr>
              <a:t>be </a:t>
            </a:r>
            <a:r>
              <a:rPr lang="en-AU" spc="-10" dirty="0">
                <a:solidFill>
                  <a:prstClr val="black"/>
                </a:solidFill>
                <a:latin typeface="Calibri"/>
                <a:ea typeface="+mn-ea"/>
                <a:cs typeface="Calibri"/>
              </a:rPr>
              <a:t>returned </a:t>
            </a:r>
            <a:r>
              <a:rPr lang="en-AU" spc="-15" dirty="0">
                <a:solidFill>
                  <a:prstClr val="black"/>
                </a:solidFill>
                <a:latin typeface="Calibri"/>
                <a:ea typeface="+mn-ea"/>
                <a:cs typeface="Calibri"/>
              </a:rPr>
              <a:t>to </a:t>
            </a:r>
            <a:r>
              <a:rPr lang="en-AU" spc="-5" dirty="0">
                <a:solidFill>
                  <a:prstClr val="black"/>
                </a:solidFill>
                <a:latin typeface="Calibri"/>
                <a:ea typeface="+mn-ea"/>
                <a:cs typeface="Calibri"/>
              </a:rPr>
              <a:t>the </a:t>
            </a:r>
            <a:r>
              <a:rPr lang="en-AU" spc="-10" dirty="0">
                <a:solidFill>
                  <a:prstClr val="black"/>
                </a:solidFill>
                <a:latin typeface="Calibri"/>
                <a:ea typeface="+mn-ea"/>
                <a:cs typeface="Calibri"/>
              </a:rPr>
              <a:t>government </a:t>
            </a:r>
            <a:r>
              <a:rPr lang="en-AU" spc="-5" dirty="0">
                <a:solidFill>
                  <a:prstClr val="black"/>
                </a:solidFill>
                <a:latin typeface="Calibri"/>
                <a:ea typeface="+mn-ea"/>
                <a:cs typeface="Calibri"/>
              </a:rPr>
              <a:t>on </a:t>
            </a:r>
            <a:r>
              <a:rPr lang="en-AU" dirty="0" smtClean="0">
                <a:solidFill>
                  <a:prstClr val="black"/>
                </a:solidFill>
                <a:latin typeface="Calibri"/>
                <a:ea typeface="+mn-ea"/>
                <a:cs typeface="Calibri"/>
              </a:rPr>
              <a:t>winding </a:t>
            </a:r>
            <a:r>
              <a:rPr lang="en-AU" spc="-5" dirty="0">
                <a:solidFill>
                  <a:prstClr val="black"/>
                </a:solidFill>
                <a:latin typeface="Calibri"/>
                <a:ea typeface="+mn-ea"/>
                <a:cs typeface="Calibri"/>
              </a:rPr>
              <a:t>up </a:t>
            </a:r>
            <a:r>
              <a:rPr lang="en-AU" spc="-10" dirty="0">
                <a:solidFill>
                  <a:prstClr val="black"/>
                </a:solidFill>
                <a:latin typeface="Calibri"/>
                <a:ea typeface="+mn-ea"/>
                <a:cs typeface="Calibri"/>
              </a:rPr>
              <a:t>by </a:t>
            </a:r>
            <a:r>
              <a:rPr lang="en-AU" spc="-20" dirty="0">
                <a:solidFill>
                  <a:prstClr val="black"/>
                </a:solidFill>
                <a:latin typeface="Calibri"/>
                <a:ea typeface="+mn-ea"/>
                <a:cs typeface="Calibri"/>
              </a:rPr>
              <a:t>State </a:t>
            </a:r>
            <a:r>
              <a:rPr lang="en-AU" spc="-5" dirty="0">
                <a:solidFill>
                  <a:prstClr val="black"/>
                </a:solidFill>
                <a:latin typeface="Calibri"/>
                <a:ea typeface="+mn-ea"/>
                <a:cs typeface="Calibri"/>
              </a:rPr>
              <a:t>or </a:t>
            </a:r>
            <a:r>
              <a:rPr lang="en-AU" spc="-30" dirty="0">
                <a:solidFill>
                  <a:prstClr val="black"/>
                </a:solidFill>
                <a:latin typeface="Calibri"/>
                <a:ea typeface="+mn-ea"/>
                <a:cs typeface="Calibri"/>
              </a:rPr>
              <a:t>Territory </a:t>
            </a:r>
            <a:r>
              <a:rPr lang="en-AU" spc="-5" dirty="0">
                <a:solidFill>
                  <a:prstClr val="black"/>
                </a:solidFill>
                <a:latin typeface="Calibri"/>
                <a:ea typeface="+mn-ea"/>
                <a:cs typeface="Calibri"/>
              </a:rPr>
              <a:t>law or </a:t>
            </a:r>
            <a:r>
              <a:rPr lang="en-AU" spc="-15" dirty="0">
                <a:solidFill>
                  <a:prstClr val="black"/>
                </a:solidFill>
                <a:latin typeface="Calibri"/>
                <a:ea typeface="+mn-ea"/>
                <a:cs typeface="Calibri"/>
              </a:rPr>
              <a:t>contract, </a:t>
            </a:r>
            <a:r>
              <a:rPr lang="en-AU" dirty="0">
                <a:solidFill>
                  <a:prstClr val="black"/>
                </a:solidFill>
                <a:latin typeface="Calibri"/>
                <a:ea typeface="+mn-ea"/>
                <a:cs typeface="Calibri"/>
              </a:rPr>
              <a:t>will </a:t>
            </a:r>
            <a:r>
              <a:rPr lang="en-AU" spc="-5" dirty="0">
                <a:solidFill>
                  <a:prstClr val="black"/>
                </a:solidFill>
                <a:latin typeface="Calibri"/>
                <a:ea typeface="+mn-ea"/>
                <a:cs typeface="Calibri"/>
              </a:rPr>
              <a:t>be  </a:t>
            </a:r>
            <a:r>
              <a:rPr lang="en-AU" spc="-10" dirty="0">
                <a:solidFill>
                  <a:prstClr val="black"/>
                </a:solidFill>
                <a:latin typeface="Calibri"/>
                <a:ea typeface="+mn-ea"/>
                <a:cs typeface="Calibri"/>
              </a:rPr>
              <a:t>returned;</a:t>
            </a:r>
            <a:endParaRPr lang="en-AU" dirty="0">
              <a:solidFill>
                <a:prstClr val="black"/>
              </a:solidFill>
              <a:latin typeface="Calibri"/>
              <a:ea typeface="+mn-ea"/>
              <a:cs typeface="Calibri"/>
            </a:endParaRPr>
          </a:p>
          <a:p>
            <a:pPr marL="901065" marR="197485" lvl="1" indent="-431165" fontAlgn="auto" latinLnBrk="0">
              <a:spcBef>
                <a:spcPts val="570"/>
              </a:spcBef>
              <a:spcAft>
                <a:spcPts val="0"/>
              </a:spcAft>
              <a:buClrTx/>
              <a:buSzTx/>
              <a:buFontTx/>
              <a:buAutoNum type="alphaLcParenBoth"/>
              <a:tabLst>
                <a:tab pos="901700" algn="l"/>
              </a:tabLst>
            </a:pPr>
            <a:r>
              <a:rPr lang="en-AU" spc="-5" dirty="0">
                <a:solidFill>
                  <a:prstClr val="black"/>
                </a:solidFill>
                <a:latin typeface="Calibri"/>
                <a:ea typeface="+mn-ea"/>
                <a:cs typeface="Calibri"/>
              </a:rPr>
              <a:t>other remaining assets </a:t>
            </a:r>
            <a:r>
              <a:rPr lang="en-AU" dirty="0">
                <a:solidFill>
                  <a:prstClr val="black"/>
                </a:solidFill>
                <a:latin typeface="Calibri"/>
                <a:ea typeface="+mn-ea"/>
                <a:cs typeface="Calibri"/>
              </a:rPr>
              <a:t>will </a:t>
            </a:r>
            <a:r>
              <a:rPr lang="en-AU" spc="-5" dirty="0">
                <a:solidFill>
                  <a:prstClr val="black"/>
                </a:solidFill>
                <a:latin typeface="Calibri"/>
                <a:ea typeface="+mn-ea"/>
                <a:cs typeface="Calibri"/>
              </a:rPr>
              <a:t>be </a:t>
            </a:r>
            <a:r>
              <a:rPr lang="en-AU" spc="-10" dirty="0">
                <a:solidFill>
                  <a:prstClr val="black"/>
                </a:solidFill>
                <a:latin typeface="Calibri"/>
                <a:ea typeface="+mn-ea"/>
                <a:cs typeface="Calibri"/>
              </a:rPr>
              <a:t>distributed </a:t>
            </a:r>
            <a:r>
              <a:rPr lang="en-AU" spc="-15" dirty="0">
                <a:solidFill>
                  <a:prstClr val="black"/>
                </a:solidFill>
                <a:latin typeface="Calibri"/>
                <a:ea typeface="+mn-ea"/>
                <a:cs typeface="Calibri"/>
              </a:rPr>
              <a:t>to </a:t>
            </a:r>
            <a:r>
              <a:rPr lang="en-AU" dirty="0">
                <a:solidFill>
                  <a:prstClr val="black"/>
                </a:solidFill>
                <a:latin typeface="Calibri"/>
                <a:ea typeface="+mn-ea"/>
                <a:cs typeface="Calibri"/>
              </a:rPr>
              <a:t>a charity  with similar </a:t>
            </a:r>
            <a:r>
              <a:rPr lang="en-AU" spc="-5" dirty="0">
                <a:solidFill>
                  <a:prstClr val="black"/>
                </a:solidFill>
                <a:latin typeface="Calibri"/>
                <a:ea typeface="+mn-ea"/>
                <a:cs typeface="Calibri"/>
              </a:rPr>
              <a:t>charitable</a:t>
            </a:r>
            <a:r>
              <a:rPr lang="en-AU" spc="-110" dirty="0">
                <a:solidFill>
                  <a:prstClr val="black"/>
                </a:solidFill>
                <a:latin typeface="Calibri"/>
                <a:ea typeface="+mn-ea"/>
                <a:cs typeface="Calibri"/>
              </a:rPr>
              <a:t> </a:t>
            </a:r>
            <a:r>
              <a:rPr lang="en-AU" spc="-20" dirty="0">
                <a:solidFill>
                  <a:prstClr val="black"/>
                </a:solidFill>
                <a:latin typeface="Calibri"/>
                <a:ea typeface="+mn-ea"/>
                <a:cs typeface="Calibri"/>
              </a:rPr>
              <a:t>purposes</a:t>
            </a:r>
            <a:r>
              <a:rPr lang="en-AU" spc="-20" dirty="0" smtClean="0">
                <a:solidFill>
                  <a:prstClr val="black"/>
                </a:solidFill>
                <a:latin typeface="Calibri"/>
                <a:ea typeface="+mn-ea"/>
                <a:cs typeface="Calibri"/>
              </a:rPr>
              <a:t>.’</a:t>
            </a:r>
            <a:endParaRPr lang="en-AU" dirty="0">
              <a:solidFill>
                <a:prstClr val="black"/>
              </a:solidFill>
              <a:latin typeface="Calibri"/>
              <a:ea typeface="+mn-ea"/>
              <a:cs typeface="Calibri"/>
            </a:endParaRP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17</a:t>
            </a:fld>
            <a:endParaRPr lang="en-AU" altLang="en-US" dirty="0"/>
          </a:p>
        </p:txBody>
      </p:sp>
      <p:sp>
        <p:nvSpPr>
          <p:cNvPr id="4" name="Title 3"/>
          <p:cNvSpPr>
            <a:spLocks noGrp="1"/>
          </p:cNvSpPr>
          <p:nvPr>
            <p:ph type="title"/>
          </p:nvPr>
        </p:nvSpPr>
        <p:spPr/>
        <p:txBody>
          <a:bodyPr/>
          <a:lstStyle/>
          <a:p>
            <a:r>
              <a:rPr lang="en-AU" dirty="0"/>
              <a:t>Relationships with Government</a:t>
            </a:r>
          </a:p>
        </p:txBody>
      </p:sp>
    </p:spTree>
    <p:extLst>
      <p:ext uri="{BB962C8B-B14F-4D97-AF65-F5344CB8AC3E}">
        <p14:creationId xmlns:p14="http://schemas.microsoft.com/office/powerpoint/2010/main" val="221561280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B2DF66D5-D112-4028-A904-06AA33F4B45D}" type="slidenum">
              <a:rPr lang="en-AU" altLang="en-US" smtClean="0"/>
              <a:pPr>
                <a:defRPr/>
              </a:pPr>
              <a:t>18</a:t>
            </a:fld>
            <a:endParaRPr lang="en-AU" altLang="en-US" dirty="0"/>
          </a:p>
        </p:txBody>
      </p:sp>
      <p:sp>
        <p:nvSpPr>
          <p:cNvPr id="6" name="Rectangle 5"/>
          <p:cNvSpPr/>
          <p:nvPr/>
        </p:nvSpPr>
        <p:spPr>
          <a:xfrm>
            <a:off x="4151784" y="2738186"/>
            <a:ext cx="5184576" cy="1698927"/>
          </a:xfrm>
          <a:prstGeom prst="rect">
            <a:avLst/>
          </a:prstGeom>
        </p:spPr>
        <p:txBody>
          <a:bodyPr wrap="square">
            <a:spAutoFit/>
          </a:bodyPr>
          <a:lstStyle/>
          <a:p>
            <a:pPr>
              <a:spcBef>
                <a:spcPct val="20000"/>
              </a:spcBef>
              <a:buClr>
                <a:srgbClr val="FF6600"/>
              </a:buClr>
              <a:buSzPct val="65000"/>
            </a:pPr>
            <a:r>
              <a:rPr lang="en-AU" sz="1800" dirty="0" smtClean="0">
                <a:solidFill>
                  <a:srgbClr val="030609"/>
                </a:solidFill>
                <a:latin typeface="Calibri Light" panose="020F0302020204030204" pitchFamily="34" charset="0"/>
              </a:rPr>
              <a:t>Mark Fowler, </a:t>
            </a:r>
            <a:r>
              <a:rPr lang="en-AU" sz="1800" dirty="0">
                <a:solidFill>
                  <a:srgbClr val="030609"/>
                </a:solidFill>
                <a:latin typeface="Calibri Light" panose="020F0302020204030204" pitchFamily="34" charset="0"/>
              </a:rPr>
              <a:t>Position</a:t>
            </a:r>
          </a:p>
          <a:p>
            <a:pPr>
              <a:spcBef>
                <a:spcPct val="20000"/>
              </a:spcBef>
              <a:buClr>
                <a:srgbClr val="FF6600"/>
              </a:buClr>
              <a:buSzPct val="65000"/>
            </a:pPr>
            <a:r>
              <a:rPr lang="en-AU" sz="1800" dirty="0">
                <a:solidFill>
                  <a:srgbClr val="030609"/>
                </a:solidFill>
                <a:latin typeface="Calibri Light" panose="020F0302020204030204" pitchFamily="34" charset="0"/>
              </a:rPr>
              <a:t>Prolegis Lawyers</a:t>
            </a:r>
          </a:p>
          <a:p>
            <a:pPr>
              <a:spcBef>
                <a:spcPct val="20000"/>
              </a:spcBef>
              <a:buClr>
                <a:srgbClr val="FF6600"/>
              </a:buClr>
              <a:buSzPct val="65000"/>
            </a:pPr>
            <a:r>
              <a:rPr lang="en-AU" sz="1800" dirty="0">
                <a:solidFill>
                  <a:srgbClr val="030609"/>
                </a:solidFill>
                <a:latin typeface="Calibri Light" panose="020F0302020204030204" pitchFamily="34" charset="0"/>
              </a:rPr>
              <a:t>Level 6, 75 Miller Street, North Sydney NSW 2060</a:t>
            </a:r>
          </a:p>
          <a:p>
            <a:pPr>
              <a:spcBef>
                <a:spcPct val="20000"/>
              </a:spcBef>
              <a:buClr>
                <a:srgbClr val="FF6600"/>
              </a:buClr>
              <a:buSzPct val="65000"/>
            </a:pPr>
            <a:r>
              <a:rPr lang="en-AU" sz="1800" dirty="0">
                <a:solidFill>
                  <a:srgbClr val="030609"/>
                </a:solidFill>
                <a:latin typeface="Calibri Light" panose="020F0302020204030204" pitchFamily="34" charset="0"/>
              </a:rPr>
              <a:t>t. (02) 9466 5222</a:t>
            </a:r>
          </a:p>
          <a:p>
            <a:pPr>
              <a:spcBef>
                <a:spcPct val="20000"/>
              </a:spcBef>
              <a:buClr>
                <a:srgbClr val="FF6600"/>
              </a:buClr>
              <a:buSzPct val="65000"/>
            </a:pPr>
            <a:r>
              <a:rPr lang="en-AU" sz="1800" dirty="0">
                <a:solidFill>
                  <a:srgbClr val="030609"/>
                </a:solidFill>
                <a:latin typeface="Calibri Light" panose="020F0302020204030204" pitchFamily="34" charset="0"/>
              </a:rPr>
              <a:t>e. </a:t>
            </a:r>
            <a:r>
              <a:rPr lang="en-AU" sz="1800" dirty="0" smtClean="0">
                <a:solidFill>
                  <a:srgbClr val="030609"/>
                </a:solidFill>
                <a:latin typeface="Calibri Light" panose="020F0302020204030204" pitchFamily="34" charset="0"/>
                <a:hlinkClick r:id="rId2"/>
              </a:rPr>
              <a:t>mfowler@prolegis.com.au</a:t>
            </a:r>
            <a:r>
              <a:rPr lang="en-AU" sz="1800" dirty="0" smtClean="0">
                <a:solidFill>
                  <a:srgbClr val="030609"/>
                </a:solidFill>
                <a:latin typeface="Calibri Light" panose="020F0302020204030204" pitchFamily="34" charset="0"/>
              </a:rPr>
              <a:t> </a:t>
            </a:r>
            <a:r>
              <a:rPr lang="en-AU" sz="1800" dirty="0">
                <a:solidFill>
                  <a:srgbClr val="030609"/>
                </a:solidFill>
                <a:latin typeface="Calibri Light" panose="020F0302020204030204" pitchFamily="34" charset="0"/>
              </a:rPr>
              <a:t>w. </a:t>
            </a:r>
            <a:r>
              <a:rPr lang="en-AU" sz="1800" dirty="0">
                <a:solidFill>
                  <a:srgbClr val="030609"/>
                </a:solidFill>
                <a:latin typeface="Calibri Light" panose="020F0302020204030204" pitchFamily="34" charset="0"/>
                <a:hlinkClick r:id="rId3"/>
              </a:rPr>
              <a:t>www.prolegis.com.au</a:t>
            </a:r>
            <a:endParaRPr lang="en-AU" sz="1800" dirty="0">
              <a:solidFill>
                <a:srgbClr val="030609"/>
              </a:solidFill>
              <a:latin typeface="Calibri Light" panose="020F0302020204030204" pitchFamily="34" charset="0"/>
            </a:endParaRPr>
          </a:p>
        </p:txBody>
      </p:sp>
    </p:spTree>
    <p:extLst>
      <p:ext uri="{BB962C8B-B14F-4D97-AF65-F5344CB8AC3E}">
        <p14:creationId xmlns:p14="http://schemas.microsoft.com/office/powerpoint/2010/main" val="13391759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sz="2400" dirty="0"/>
              <a:t>CIS says:</a:t>
            </a:r>
          </a:p>
          <a:p>
            <a:pPr marL="514475" indent="-514350" latinLnBrk="0">
              <a:buFont typeface="+mj-lt"/>
              <a:buAutoNum type="arabicPeriod"/>
            </a:pPr>
            <a:r>
              <a:rPr lang="en-AU" sz="2400" dirty="0"/>
              <a:t>The purpose of advancing health (s.12(1)(a))</a:t>
            </a:r>
          </a:p>
          <a:p>
            <a:pPr marL="514475" indent="-514350" latinLnBrk="0">
              <a:buFont typeface="+mj-lt"/>
              <a:buAutoNum type="arabicPeriod"/>
            </a:pPr>
            <a:r>
              <a:rPr lang="en-AU" sz="2400" dirty="0"/>
              <a:t>The purpose of advancing social or public </a:t>
            </a:r>
            <a:r>
              <a:rPr lang="en-AU" sz="2400" dirty="0" smtClean="0"/>
              <a:t>welfare (s.12(1</a:t>
            </a:r>
            <a:r>
              <a:rPr lang="en-AU" sz="2400" dirty="0"/>
              <a:t>)(c)), and</a:t>
            </a:r>
          </a:p>
          <a:p>
            <a:pPr marL="514475" indent="-514350" latinLnBrk="0">
              <a:buFont typeface="+mj-lt"/>
              <a:buAutoNum type="arabicPeriod"/>
            </a:pPr>
            <a:r>
              <a:rPr lang="en-AU" sz="2400" dirty="0"/>
              <a:t>Any other purpose beneficial to the general public </a:t>
            </a:r>
            <a:r>
              <a:rPr lang="en-AU" sz="2400" dirty="0" smtClean="0"/>
              <a:t>that may reasonably </a:t>
            </a:r>
            <a:r>
              <a:rPr lang="en-AU" sz="2400" dirty="0"/>
              <a:t>be regarded as analogous to, or within  the </a:t>
            </a:r>
            <a:r>
              <a:rPr lang="en-AU" sz="2400" dirty="0" smtClean="0"/>
              <a:t>spirit of</a:t>
            </a:r>
            <a:r>
              <a:rPr lang="en-AU" sz="2400" dirty="0"/>
              <a:t>, any of the purposes mentioned in  paragraphs (a) to (j</a:t>
            </a:r>
            <a:r>
              <a:rPr lang="en-AU" sz="2400" dirty="0" smtClean="0"/>
              <a:t>) (</a:t>
            </a:r>
            <a:r>
              <a:rPr lang="en-AU" sz="2400" dirty="0"/>
              <a:t>s.12(1)(k)).</a:t>
            </a:r>
          </a:p>
          <a:p>
            <a:pPr latinLnBrk="0"/>
            <a:endParaRPr lang="en-AU" sz="2400" dirty="0" smtClean="0"/>
          </a:p>
          <a:p>
            <a:pPr latinLnBrk="0"/>
            <a:r>
              <a:rPr lang="en-AU" sz="2400" dirty="0" smtClean="0"/>
              <a:t>The </a:t>
            </a:r>
            <a:r>
              <a:rPr lang="en-AU" sz="2400" dirty="0"/>
              <a:t>CIS is subject to the law and changes in the </a:t>
            </a:r>
            <a:r>
              <a:rPr lang="en-AU" sz="2400" dirty="0" smtClean="0"/>
              <a:t>law.</a:t>
            </a:r>
            <a:endParaRPr lang="en-AU" sz="2400" dirty="0"/>
          </a:p>
          <a:p>
            <a:pPr latinLnBrk="0"/>
            <a:endParaRPr lang="en-AU" sz="2400" dirty="0"/>
          </a:p>
          <a:p>
            <a:pPr latinLnBrk="0"/>
            <a:r>
              <a:rPr lang="en-AU" sz="2400" dirty="0" smtClean="0"/>
              <a:t>Are there any other relevant charitable purposes for housing providers?</a:t>
            </a:r>
            <a:endParaRPr lang="en-AU" sz="2400"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2</a:t>
            </a:fld>
            <a:endParaRPr lang="en-AU" altLang="en-US" dirty="0"/>
          </a:p>
        </p:txBody>
      </p:sp>
      <p:sp>
        <p:nvSpPr>
          <p:cNvPr id="4" name="Title 3"/>
          <p:cNvSpPr>
            <a:spLocks noGrp="1"/>
          </p:cNvSpPr>
          <p:nvPr>
            <p:ph type="title"/>
          </p:nvPr>
        </p:nvSpPr>
        <p:spPr/>
        <p:txBody>
          <a:bodyPr/>
          <a:lstStyle/>
          <a:p>
            <a:r>
              <a:rPr lang="en-AU" i="1" dirty="0"/>
              <a:t>Charities Act 2013</a:t>
            </a:r>
          </a:p>
        </p:txBody>
      </p:sp>
    </p:spTree>
    <p:extLst>
      <p:ext uri="{BB962C8B-B14F-4D97-AF65-F5344CB8AC3E}">
        <p14:creationId xmlns:p14="http://schemas.microsoft.com/office/powerpoint/2010/main" val="143899226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dirty="0"/>
              <a:t>Relieving the poverty, distress or disadvantage of </a:t>
            </a:r>
            <a:r>
              <a:rPr lang="en-AU" dirty="0" smtClean="0"/>
              <a:t>individuals or </a:t>
            </a:r>
            <a:r>
              <a:rPr lang="en-AU" dirty="0"/>
              <a:t>families (s.15(1));</a:t>
            </a:r>
          </a:p>
          <a:p>
            <a:pPr latinLnBrk="0"/>
            <a:r>
              <a:rPr lang="en-AU" dirty="0"/>
              <a:t>Caring for and supporting the aged or individuals </a:t>
            </a:r>
            <a:r>
              <a:rPr lang="en-AU" dirty="0" smtClean="0"/>
              <a:t>with disabilities </a:t>
            </a:r>
            <a:r>
              <a:rPr lang="en-AU" dirty="0"/>
              <a:t>(s.15(2)); and</a:t>
            </a:r>
          </a:p>
          <a:p>
            <a:pPr latinLnBrk="0"/>
            <a:r>
              <a:rPr lang="en-AU" dirty="0"/>
              <a:t>Caring for, supporting and protecting children and young  individuals (s.15(3</a:t>
            </a:r>
            <a:r>
              <a:rPr lang="en-AU" dirty="0" smtClean="0"/>
              <a:t>)).</a:t>
            </a:r>
          </a:p>
          <a:p>
            <a:pPr latinLnBrk="0"/>
            <a:endParaRPr lang="en-AU" spc="-10" dirty="0" smtClean="0">
              <a:solidFill>
                <a:prstClr val="black"/>
              </a:solidFill>
              <a:latin typeface="Calibri"/>
              <a:cs typeface="Calibri"/>
            </a:endParaRPr>
          </a:p>
          <a:p>
            <a:pPr latinLnBrk="0"/>
            <a:r>
              <a:rPr lang="en-AU" spc="-10" dirty="0" smtClean="0">
                <a:solidFill>
                  <a:prstClr val="black"/>
                </a:solidFill>
                <a:latin typeface="Calibri"/>
                <a:cs typeface="Calibri"/>
              </a:rPr>
              <a:t>CIS</a:t>
            </a:r>
            <a:r>
              <a:rPr lang="en-AU" spc="-10" dirty="0">
                <a:solidFill>
                  <a:prstClr val="black"/>
                </a:solidFill>
                <a:latin typeface="Calibri"/>
                <a:cs typeface="Calibri"/>
              </a:rPr>
              <a:t>: ‘Poverty does not mean destitution, but an inability to  provide, from within one’s own resources, a modest standard  of living in the Australian community. In the context of  housing, relieving poverty therefore is the provision of  housing assistance to those who cannot afford, from their  own resources, such accommodation as would give them a  modest standard of living in the Australian community</a:t>
            </a:r>
            <a:r>
              <a:rPr lang="en-AU" spc="-10" dirty="0" smtClean="0">
                <a:solidFill>
                  <a:prstClr val="black"/>
                </a:solidFill>
                <a:latin typeface="Calibri"/>
                <a:cs typeface="Calibri"/>
              </a:rPr>
              <a:t>.’ (</a:t>
            </a:r>
            <a:r>
              <a:rPr lang="en-AU" i="1" spc="-10" dirty="0" smtClean="0">
                <a:solidFill>
                  <a:prstClr val="black"/>
                </a:solidFill>
                <a:latin typeface="Calibri"/>
                <a:cs typeface="Calibri"/>
              </a:rPr>
              <a:t>Ballarat Trustee Executors and Agency Co v Federal Commission of Taxation </a:t>
            </a:r>
            <a:r>
              <a:rPr lang="en-AU" spc="-10" dirty="0" smtClean="0">
                <a:solidFill>
                  <a:prstClr val="black"/>
                </a:solidFill>
                <a:latin typeface="Calibri"/>
                <a:cs typeface="Calibri"/>
              </a:rPr>
              <a:t>(1950) 80 CLR 350, 385.</a:t>
            </a:r>
            <a:endParaRPr lang="en-AU" spc="-10" dirty="0">
              <a:solidFill>
                <a:prstClr val="black"/>
              </a:solidFill>
              <a:latin typeface="Calibri"/>
              <a:cs typeface="Calibri"/>
            </a:endParaRP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3</a:t>
            </a:fld>
            <a:endParaRPr lang="en-AU" altLang="en-US" dirty="0"/>
          </a:p>
        </p:txBody>
      </p:sp>
      <p:sp>
        <p:nvSpPr>
          <p:cNvPr id="4" name="Title 3"/>
          <p:cNvSpPr>
            <a:spLocks noGrp="1"/>
          </p:cNvSpPr>
          <p:nvPr>
            <p:ph type="title"/>
          </p:nvPr>
        </p:nvSpPr>
        <p:spPr/>
        <p:txBody>
          <a:bodyPr/>
          <a:lstStyle/>
          <a:p>
            <a:r>
              <a:rPr lang="en-AU" dirty="0"/>
              <a:t>Advancing social or public welfare  (s.12(1)(c))</a:t>
            </a:r>
          </a:p>
        </p:txBody>
      </p:sp>
    </p:spTree>
    <p:extLst>
      <p:ext uri="{BB962C8B-B14F-4D97-AF65-F5344CB8AC3E}">
        <p14:creationId xmlns:p14="http://schemas.microsoft.com/office/powerpoint/2010/main" val="60101407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lvl="0" indent="-342900" defTabSz="914400" fontAlgn="auto" latinLnBrk="0">
              <a:spcAft>
                <a:spcPts val="0"/>
              </a:spcAft>
              <a:buClrTx/>
              <a:buSzTx/>
              <a:buFont typeface="Arial"/>
              <a:buChar char="•"/>
              <a:tabLst>
                <a:tab pos="354965" algn="l"/>
                <a:tab pos="355600" algn="l"/>
              </a:tabLst>
            </a:pPr>
            <a:r>
              <a:rPr lang="en-AU" spc="-10" dirty="0">
                <a:solidFill>
                  <a:prstClr val="black"/>
                </a:solidFill>
                <a:latin typeface="Calibri"/>
                <a:cs typeface="Calibri"/>
              </a:rPr>
              <a:t>Definitional</a:t>
            </a:r>
            <a:r>
              <a:rPr lang="en-AU" spc="-45" dirty="0">
                <a:solidFill>
                  <a:prstClr val="black"/>
                </a:solidFill>
                <a:latin typeface="Calibri"/>
                <a:cs typeface="Calibri"/>
              </a:rPr>
              <a:t> </a:t>
            </a:r>
            <a:r>
              <a:rPr lang="en-AU" dirty="0">
                <a:solidFill>
                  <a:prstClr val="black"/>
                </a:solidFill>
                <a:latin typeface="Calibri"/>
                <a:cs typeface="Calibri"/>
              </a:rPr>
              <a:t>issues</a:t>
            </a:r>
          </a:p>
          <a:p>
            <a:pPr marL="756285" lvl="1" indent="-286385" fontAlgn="auto" latinLnBrk="0">
              <a:spcBef>
                <a:spcPts val="505"/>
              </a:spcBef>
              <a:spcAft>
                <a:spcPts val="0"/>
              </a:spcAft>
              <a:buClrTx/>
              <a:buSzTx/>
              <a:buFont typeface="Arial"/>
              <a:buChar char="–"/>
              <a:tabLst>
                <a:tab pos="756285" algn="l"/>
                <a:tab pos="756920" algn="l"/>
              </a:tabLst>
            </a:pPr>
            <a:r>
              <a:rPr lang="en-AU" sz="2000" spc="-10" dirty="0">
                <a:solidFill>
                  <a:prstClr val="black"/>
                </a:solidFill>
                <a:latin typeface="Calibri"/>
                <a:ea typeface="+mn-ea"/>
                <a:cs typeface="Calibri"/>
              </a:rPr>
              <a:t>Ontario standard: </a:t>
            </a:r>
            <a:r>
              <a:rPr lang="en-AU" sz="2000" dirty="0">
                <a:solidFill>
                  <a:prstClr val="black"/>
                </a:solidFill>
                <a:latin typeface="Calibri"/>
                <a:ea typeface="+mn-ea"/>
                <a:cs typeface="Calibri"/>
              </a:rPr>
              <a:t>the </a:t>
            </a:r>
            <a:r>
              <a:rPr lang="en-AU" sz="2000" spc="-15" dirty="0">
                <a:solidFill>
                  <a:prstClr val="black"/>
                </a:solidFill>
                <a:latin typeface="Calibri"/>
                <a:ea typeface="+mn-ea"/>
                <a:cs typeface="Calibri"/>
              </a:rPr>
              <a:t>lowest </a:t>
            </a:r>
            <a:r>
              <a:rPr lang="en-AU" sz="2000" dirty="0">
                <a:solidFill>
                  <a:prstClr val="black"/>
                </a:solidFill>
                <a:latin typeface="Calibri"/>
                <a:ea typeface="+mn-ea"/>
                <a:cs typeface="Calibri"/>
              </a:rPr>
              <a:t>40% </a:t>
            </a:r>
            <a:r>
              <a:rPr lang="en-AU" sz="2000" spc="-5" dirty="0">
                <a:solidFill>
                  <a:prstClr val="black"/>
                </a:solidFill>
                <a:latin typeface="Calibri"/>
                <a:ea typeface="+mn-ea"/>
                <a:cs typeface="Calibri"/>
              </a:rPr>
              <a:t>on income paying </a:t>
            </a:r>
            <a:r>
              <a:rPr lang="en-AU" sz="2000" dirty="0">
                <a:solidFill>
                  <a:prstClr val="black"/>
                </a:solidFill>
                <a:latin typeface="Calibri"/>
                <a:ea typeface="+mn-ea"/>
                <a:cs typeface="Calibri"/>
              </a:rPr>
              <a:t>30% +</a:t>
            </a:r>
            <a:r>
              <a:rPr lang="en-AU" sz="2000" spc="-25" dirty="0">
                <a:solidFill>
                  <a:prstClr val="black"/>
                </a:solidFill>
                <a:latin typeface="Calibri"/>
                <a:ea typeface="+mn-ea"/>
                <a:cs typeface="Calibri"/>
              </a:rPr>
              <a:t> </a:t>
            </a:r>
            <a:r>
              <a:rPr lang="en-AU" sz="2000" spc="-5" dirty="0" smtClean="0">
                <a:solidFill>
                  <a:prstClr val="black"/>
                </a:solidFill>
                <a:latin typeface="Calibri"/>
                <a:ea typeface="+mn-ea"/>
                <a:cs typeface="Calibri"/>
              </a:rPr>
              <a:t>on </a:t>
            </a:r>
            <a:r>
              <a:rPr lang="en-AU" sz="2000" spc="-5" dirty="0" smtClean="0">
                <a:solidFill>
                  <a:prstClr val="black"/>
                </a:solidFill>
                <a:latin typeface="Calibri"/>
                <a:cs typeface="Calibri"/>
              </a:rPr>
              <a:t>accommodation</a:t>
            </a:r>
            <a:endParaRPr lang="en-AU" sz="2000" dirty="0">
              <a:solidFill>
                <a:prstClr val="black"/>
              </a:solidFill>
              <a:latin typeface="Calibri"/>
              <a:cs typeface="Calibri"/>
            </a:endParaRPr>
          </a:p>
          <a:p>
            <a:pPr marL="756285" lvl="1" indent="-286385" fontAlgn="auto" latinLnBrk="0">
              <a:spcBef>
                <a:spcPts val="480"/>
              </a:spcBef>
              <a:spcAft>
                <a:spcPts val="0"/>
              </a:spcAft>
              <a:buClrTx/>
              <a:buSzTx/>
              <a:buFont typeface="Arial"/>
              <a:buChar char="–"/>
              <a:tabLst>
                <a:tab pos="756285" algn="l"/>
                <a:tab pos="756920" algn="l"/>
              </a:tabLst>
            </a:pPr>
            <a:r>
              <a:rPr lang="en-AU" sz="2000" dirty="0">
                <a:solidFill>
                  <a:prstClr val="black"/>
                </a:solidFill>
                <a:latin typeface="Calibri"/>
                <a:ea typeface="+mn-ea"/>
                <a:cs typeface="Calibri"/>
              </a:rPr>
              <a:t>35</a:t>
            </a:r>
            <a:r>
              <a:rPr lang="en-AU" sz="2000" dirty="0" smtClean="0">
                <a:solidFill>
                  <a:prstClr val="black"/>
                </a:solidFill>
                <a:latin typeface="Calibri"/>
                <a:ea typeface="+mn-ea"/>
                <a:cs typeface="Calibri"/>
              </a:rPr>
              <a:t>%+ of </a:t>
            </a:r>
            <a:r>
              <a:rPr lang="en-AU" sz="2000" spc="-110" dirty="0" smtClean="0">
                <a:solidFill>
                  <a:prstClr val="black"/>
                </a:solidFill>
                <a:latin typeface="Calibri"/>
                <a:ea typeface="+mn-ea"/>
                <a:cs typeface="Calibri"/>
              </a:rPr>
              <a:t>income </a:t>
            </a:r>
            <a:r>
              <a:rPr lang="en-AU" sz="2000" spc="-10" dirty="0" smtClean="0">
                <a:solidFill>
                  <a:prstClr val="black"/>
                </a:solidFill>
                <a:latin typeface="Calibri"/>
                <a:ea typeface="+mn-ea"/>
                <a:cs typeface="Calibri"/>
              </a:rPr>
              <a:t>standard</a:t>
            </a:r>
            <a:endParaRPr lang="en-AU" sz="2000" dirty="0">
              <a:solidFill>
                <a:prstClr val="black"/>
              </a:solidFill>
              <a:latin typeface="Calibri"/>
              <a:ea typeface="+mn-ea"/>
              <a:cs typeface="Calibri"/>
            </a:endParaRPr>
          </a:p>
          <a:p>
            <a:pPr marL="355600" marR="5080" lvl="0" indent="-342900" defTabSz="914400" fontAlgn="auto" latinLnBrk="0">
              <a:spcBef>
                <a:spcPts val="545"/>
              </a:spcBef>
              <a:spcAft>
                <a:spcPts val="0"/>
              </a:spcAft>
              <a:buClrTx/>
              <a:buSzTx/>
              <a:buFont typeface="Arial"/>
              <a:buChar char="•"/>
              <a:tabLst>
                <a:tab pos="354965" algn="l"/>
                <a:tab pos="355600" algn="l"/>
              </a:tabLst>
            </a:pPr>
            <a:r>
              <a:rPr lang="en-AU" i="1" dirty="0">
                <a:solidFill>
                  <a:prstClr val="black"/>
                </a:solidFill>
                <a:latin typeface="Calibri"/>
                <a:cs typeface="Calibri"/>
              </a:rPr>
              <a:t>Guinness </a:t>
            </a:r>
            <a:r>
              <a:rPr lang="en-AU" i="1" spc="-30" dirty="0">
                <a:solidFill>
                  <a:prstClr val="black"/>
                </a:solidFill>
                <a:latin typeface="Calibri"/>
                <a:cs typeface="Calibri"/>
              </a:rPr>
              <a:t>Trust </a:t>
            </a:r>
            <a:r>
              <a:rPr lang="en-AU" i="1" spc="-5" dirty="0">
                <a:solidFill>
                  <a:prstClr val="black"/>
                </a:solidFill>
                <a:latin typeface="Calibri"/>
                <a:cs typeface="Calibri"/>
              </a:rPr>
              <a:t>(London </a:t>
            </a:r>
            <a:r>
              <a:rPr lang="en-AU" i="1" spc="-10" dirty="0">
                <a:solidFill>
                  <a:prstClr val="black"/>
                </a:solidFill>
                <a:latin typeface="Calibri"/>
                <a:cs typeface="Calibri"/>
              </a:rPr>
              <a:t>Fund) Founded </a:t>
            </a:r>
            <a:r>
              <a:rPr lang="en-AU" i="1" spc="-5" dirty="0">
                <a:solidFill>
                  <a:prstClr val="black"/>
                </a:solidFill>
                <a:latin typeface="Calibri"/>
                <a:cs typeface="Calibri"/>
              </a:rPr>
              <a:t>1890, </a:t>
            </a:r>
            <a:r>
              <a:rPr lang="en-AU" i="1" spc="-10" dirty="0">
                <a:solidFill>
                  <a:prstClr val="black"/>
                </a:solidFill>
                <a:latin typeface="Calibri"/>
                <a:cs typeface="Calibri"/>
              </a:rPr>
              <a:t>Registered </a:t>
            </a:r>
            <a:r>
              <a:rPr lang="en-AU" i="1" spc="-5" dirty="0">
                <a:solidFill>
                  <a:prstClr val="black"/>
                </a:solidFill>
                <a:latin typeface="Calibri"/>
                <a:cs typeface="Calibri"/>
              </a:rPr>
              <a:t>1902  </a:t>
            </a:r>
            <a:r>
              <a:rPr lang="en-AU" i="1" dirty="0">
                <a:solidFill>
                  <a:prstClr val="black"/>
                </a:solidFill>
                <a:latin typeface="Calibri"/>
                <a:cs typeface="Calibri"/>
              </a:rPr>
              <a:t>v </a:t>
            </a:r>
            <a:r>
              <a:rPr lang="en-AU" i="1" spc="-5" dirty="0">
                <a:solidFill>
                  <a:prstClr val="black"/>
                </a:solidFill>
                <a:latin typeface="Calibri"/>
                <a:cs typeface="Calibri"/>
              </a:rPr>
              <a:t>Green </a:t>
            </a:r>
            <a:r>
              <a:rPr lang="en-AU" spc="-5" dirty="0">
                <a:solidFill>
                  <a:prstClr val="black"/>
                </a:solidFill>
                <a:latin typeface="Calibri"/>
                <a:cs typeface="Calibri"/>
              </a:rPr>
              <a:t>[1955] </a:t>
            </a:r>
            <a:r>
              <a:rPr lang="en-AU" dirty="0">
                <a:solidFill>
                  <a:prstClr val="black"/>
                </a:solidFill>
                <a:latin typeface="Calibri"/>
                <a:cs typeface="Calibri"/>
              </a:rPr>
              <a:t>1 WLR </a:t>
            </a:r>
            <a:r>
              <a:rPr lang="en-AU" spc="-5" dirty="0">
                <a:solidFill>
                  <a:prstClr val="black"/>
                </a:solidFill>
                <a:latin typeface="Calibri"/>
                <a:cs typeface="Calibri"/>
              </a:rPr>
              <a:t>872, 875 (Denning</a:t>
            </a:r>
            <a:r>
              <a:rPr lang="en-AU" spc="-75" dirty="0">
                <a:solidFill>
                  <a:prstClr val="black"/>
                </a:solidFill>
                <a:latin typeface="Calibri"/>
                <a:cs typeface="Calibri"/>
              </a:rPr>
              <a:t> </a:t>
            </a:r>
            <a:r>
              <a:rPr lang="en-AU" spc="5" dirty="0">
                <a:solidFill>
                  <a:prstClr val="black"/>
                </a:solidFill>
                <a:latin typeface="Calibri"/>
                <a:cs typeface="Calibri"/>
              </a:rPr>
              <a:t>LJ):</a:t>
            </a:r>
            <a:endParaRPr lang="en-AU" dirty="0">
              <a:solidFill>
                <a:prstClr val="black"/>
              </a:solidFill>
              <a:latin typeface="Calibri"/>
              <a:cs typeface="Calibri"/>
            </a:endParaRPr>
          </a:p>
          <a:p>
            <a:pPr marL="756285" lvl="1" indent="-286385" fontAlgn="auto" latinLnBrk="0">
              <a:spcBef>
                <a:spcPts val="509"/>
              </a:spcBef>
              <a:spcAft>
                <a:spcPts val="0"/>
              </a:spcAft>
              <a:buClrTx/>
              <a:buSzTx/>
              <a:buFont typeface="Arial"/>
              <a:buChar char="–"/>
              <a:tabLst>
                <a:tab pos="756285" algn="l"/>
                <a:tab pos="756920" algn="l"/>
              </a:tabLst>
            </a:pPr>
            <a:r>
              <a:rPr lang="en-AU" sz="2000" spc="-5" dirty="0">
                <a:solidFill>
                  <a:prstClr val="black"/>
                </a:solidFill>
                <a:latin typeface="Calibri"/>
                <a:ea typeface="+mn-ea"/>
                <a:cs typeface="Calibri"/>
              </a:rPr>
              <a:t>‘working </a:t>
            </a:r>
            <a:r>
              <a:rPr lang="en-AU" sz="2000" dirty="0">
                <a:solidFill>
                  <a:prstClr val="black"/>
                </a:solidFill>
                <a:latin typeface="Calibri"/>
                <a:ea typeface="+mn-ea"/>
                <a:cs typeface="Calibri"/>
              </a:rPr>
              <a:t>classes’ = </a:t>
            </a:r>
            <a:r>
              <a:rPr lang="en-AU" sz="2000" spc="-5" dirty="0">
                <a:solidFill>
                  <a:prstClr val="black"/>
                </a:solidFill>
                <a:latin typeface="Calibri"/>
                <a:ea typeface="+mn-ea"/>
                <a:cs typeface="Calibri"/>
              </a:rPr>
              <a:t>‘lower income</a:t>
            </a:r>
            <a:r>
              <a:rPr lang="en-AU" sz="2000" spc="-35" dirty="0">
                <a:solidFill>
                  <a:prstClr val="black"/>
                </a:solidFill>
                <a:latin typeface="Calibri"/>
                <a:ea typeface="+mn-ea"/>
                <a:cs typeface="Calibri"/>
              </a:rPr>
              <a:t> </a:t>
            </a:r>
            <a:r>
              <a:rPr lang="en-AU" sz="2000" spc="-5" dirty="0">
                <a:solidFill>
                  <a:prstClr val="black"/>
                </a:solidFill>
                <a:latin typeface="Calibri"/>
                <a:ea typeface="+mn-ea"/>
                <a:cs typeface="Calibri"/>
              </a:rPr>
              <a:t>group’</a:t>
            </a:r>
            <a:endParaRPr lang="en-AU" sz="2000" dirty="0">
              <a:solidFill>
                <a:prstClr val="black"/>
              </a:solidFill>
              <a:latin typeface="Calibri"/>
              <a:ea typeface="+mn-ea"/>
              <a:cs typeface="Calibri"/>
            </a:endParaRPr>
          </a:p>
          <a:p>
            <a:pPr marL="756285" marR="372745" lvl="1" indent="-286385" algn="just" fontAlgn="auto" latinLnBrk="0">
              <a:spcBef>
                <a:spcPts val="480"/>
              </a:spcBef>
              <a:spcAft>
                <a:spcPts val="0"/>
              </a:spcAft>
              <a:buClrTx/>
              <a:buSzTx/>
              <a:buFont typeface="Arial"/>
              <a:buChar char="–"/>
              <a:tabLst>
                <a:tab pos="756920" algn="l"/>
              </a:tabLst>
            </a:pPr>
            <a:r>
              <a:rPr lang="en-AU" sz="2000" spc="20" dirty="0">
                <a:solidFill>
                  <a:prstClr val="black"/>
                </a:solidFill>
                <a:latin typeface="Calibri"/>
                <a:ea typeface="+mn-ea"/>
                <a:cs typeface="Calibri"/>
              </a:rPr>
              <a:t>‘The </a:t>
            </a:r>
            <a:r>
              <a:rPr lang="en-AU" sz="2000" dirty="0">
                <a:solidFill>
                  <a:prstClr val="black"/>
                </a:solidFill>
                <a:latin typeface="Calibri"/>
                <a:ea typeface="+mn-ea"/>
                <a:cs typeface="Calibri"/>
              </a:rPr>
              <a:t>people in the buildings </a:t>
            </a:r>
            <a:r>
              <a:rPr lang="en-AU" sz="2000" spc="-10" dirty="0">
                <a:solidFill>
                  <a:prstClr val="black"/>
                </a:solidFill>
                <a:latin typeface="Calibri"/>
                <a:ea typeface="+mn-ea"/>
                <a:cs typeface="Calibri"/>
              </a:rPr>
              <a:t>provided by </a:t>
            </a:r>
            <a:r>
              <a:rPr lang="en-AU" sz="2000" dirty="0">
                <a:solidFill>
                  <a:prstClr val="black"/>
                </a:solidFill>
                <a:latin typeface="Calibri"/>
                <a:ea typeface="+mn-ea"/>
                <a:cs typeface="Calibri"/>
              </a:rPr>
              <a:t>the </a:t>
            </a:r>
            <a:r>
              <a:rPr lang="en-AU" sz="2000" spc="-5" dirty="0">
                <a:solidFill>
                  <a:prstClr val="black"/>
                </a:solidFill>
                <a:latin typeface="Calibri"/>
                <a:ea typeface="+mn-ea"/>
                <a:cs typeface="Calibri"/>
              </a:rPr>
              <a:t>trust </a:t>
            </a:r>
            <a:r>
              <a:rPr lang="en-AU" sz="2000" dirty="0">
                <a:solidFill>
                  <a:prstClr val="black"/>
                </a:solidFill>
                <a:latin typeface="Calibri"/>
                <a:ea typeface="+mn-ea"/>
                <a:cs typeface="Calibri"/>
              </a:rPr>
              <a:t>include </a:t>
            </a:r>
            <a:r>
              <a:rPr lang="en-AU" sz="2000" spc="-15" dirty="0" err="1">
                <a:solidFill>
                  <a:prstClr val="black"/>
                </a:solidFill>
                <a:latin typeface="Calibri"/>
                <a:ea typeface="+mn-ea"/>
                <a:cs typeface="Calibri"/>
              </a:rPr>
              <a:t>dockers</a:t>
            </a:r>
            <a:r>
              <a:rPr lang="en-AU" sz="2000" spc="-15" dirty="0">
                <a:solidFill>
                  <a:prstClr val="black"/>
                </a:solidFill>
                <a:latin typeface="Calibri"/>
                <a:ea typeface="+mn-ea"/>
                <a:cs typeface="Calibri"/>
              </a:rPr>
              <a:t>  from Bermondsey, </a:t>
            </a:r>
            <a:r>
              <a:rPr lang="en-AU" sz="2000" spc="-20" dirty="0">
                <a:solidFill>
                  <a:prstClr val="black"/>
                </a:solidFill>
                <a:latin typeface="Calibri"/>
                <a:ea typeface="+mn-ea"/>
                <a:cs typeface="Calibri"/>
              </a:rPr>
              <a:t>railway workers </a:t>
            </a:r>
            <a:r>
              <a:rPr lang="en-AU" sz="2000" spc="-15" dirty="0">
                <a:solidFill>
                  <a:prstClr val="black"/>
                </a:solidFill>
                <a:latin typeface="Calibri"/>
                <a:ea typeface="+mn-ea"/>
                <a:cs typeface="Calibri"/>
              </a:rPr>
              <a:t>at </a:t>
            </a:r>
            <a:r>
              <a:rPr lang="en-AU" sz="2000" spc="-10" dirty="0">
                <a:solidFill>
                  <a:prstClr val="black"/>
                </a:solidFill>
                <a:latin typeface="Calibri"/>
                <a:ea typeface="+mn-ea"/>
                <a:cs typeface="Calibri"/>
              </a:rPr>
              <a:t>Vauxhall, office </a:t>
            </a:r>
            <a:r>
              <a:rPr lang="en-AU" sz="2000" spc="-5" dirty="0">
                <a:solidFill>
                  <a:prstClr val="black"/>
                </a:solidFill>
                <a:latin typeface="Calibri"/>
                <a:ea typeface="+mn-ea"/>
                <a:cs typeface="Calibri"/>
              </a:rPr>
              <a:t>cleaners </a:t>
            </a:r>
            <a:r>
              <a:rPr lang="en-AU" sz="2000" dirty="0">
                <a:solidFill>
                  <a:prstClr val="black"/>
                </a:solidFill>
                <a:latin typeface="Calibri"/>
                <a:ea typeface="+mn-ea"/>
                <a:cs typeface="Calibri"/>
              </a:rPr>
              <a:t>and  </a:t>
            </a:r>
            <a:r>
              <a:rPr lang="en-AU" sz="2000" spc="-5" dirty="0">
                <a:solidFill>
                  <a:prstClr val="black"/>
                </a:solidFill>
                <a:latin typeface="Calibri"/>
                <a:ea typeface="+mn-ea"/>
                <a:cs typeface="Calibri"/>
              </a:rPr>
              <a:t>dustmen </a:t>
            </a:r>
            <a:r>
              <a:rPr lang="en-AU" sz="2000" dirty="0">
                <a:solidFill>
                  <a:prstClr val="black"/>
                </a:solidFill>
                <a:latin typeface="Calibri"/>
                <a:ea typeface="+mn-ea"/>
                <a:cs typeface="Calibri"/>
              </a:rPr>
              <a:t>in </a:t>
            </a:r>
            <a:r>
              <a:rPr lang="en-AU" sz="2000" spc="-5" dirty="0">
                <a:solidFill>
                  <a:prstClr val="black"/>
                </a:solidFill>
                <a:latin typeface="Calibri"/>
                <a:ea typeface="+mn-ea"/>
                <a:cs typeface="Calibri"/>
              </a:rPr>
              <a:t>Chelsea, </a:t>
            </a:r>
            <a:r>
              <a:rPr lang="en-AU" sz="2000" dirty="0">
                <a:solidFill>
                  <a:prstClr val="black"/>
                </a:solidFill>
                <a:latin typeface="Calibri"/>
                <a:ea typeface="+mn-ea"/>
                <a:cs typeface="Calibri"/>
              </a:rPr>
              <a:t>and </a:t>
            </a:r>
            <a:r>
              <a:rPr lang="en-AU" sz="2000" spc="-5" dirty="0">
                <a:solidFill>
                  <a:prstClr val="black"/>
                </a:solidFill>
                <a:latin typeface="Calibri"/>
                <a:ea typeface="+mn-ea"/>
                <a:cs typeface="Calibri"/>
              </a:rPr>
              <a:t>furniture </a:t>
            </a:r>
            <a:r>
              <a:rPr lang="en-AU" sz="2000" dirty="0">
                <a:solidFill>
                  <a:prstClr val="black"/>
                </a:solidFill>
                <a:latin typeface="Calibri"/>
                <a:ea typeface="+mn-ea"/>
                <a:cs typeface="Calibri"/>
              </a:rPr>
              <a:t>hands in</a:t>
            </a:r>
            <a:r>
              <a:rPr lang="en-AU" sz="2000" spc="-55" dirty="0">
                <a:solidFill>
                  <a:prstClr val="black"/>
                </a:solidFill>
                <a:latin typeface="Calibri"/>
                <a:ea typeface="+mn-ea"/>
                <a:cs typeface="Calibri"/>
              </a:rPr>
              <a:t> </a:t>
            </a:r>
            <a:r>
              <a:rPr lang="en-AU" sz="2000" spc="-5" dirty="0">
                <a:solidFill>
                  <a:prstClr val="black"/>
                </a:solidFill>
                <a:latin typeface="Calibri"/>
                <a:ea typeface="+mn-ea"/>
                <a:cs typeface="Calibri"/>
              </a:rPr>
              <a:t>Shoreditch</a:t>
            </a:r>
            <a:r>
              <a:rPr lang="en-AU" sz="2000" spc="-5" dirty="0" smtClean="0">
                <a:solidFill>
                  <a:prstClr val="black"/>
                </a:solidFill>
                <a:latin typeface="Calibri"/>
                <a:ea typeface="+mn-ea"/>
                <a:cs typeface="Calibri"/>
              </a:rPr>
              <a:t>’</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4</a:t>
            </a:fld>
            <a:endParaRPr lang="en-AU" altLang="en-US" dirty="0"/>
          </a:p>
        </p:txBody>
      </p:sp>
      <p:sp>
        <p:nvSpPr>
          <p:cNvPr id="4" name="Title 3"/>
          <p:cNvSpPr>
            <a:spLocks noGrp="1"/>
          </p:cNvSpPr>
          <p:nvPr>
            <p:ph type="title"/>
          </p:nvPr>
        </p:nvSpPr>
        <p:spPr/>
        <p:txBody>
          <a:bodyPr/>
          <a:lstStyle/>
          <a:p>
            <a:r>
              <a:rPr lang="en-AU" dirty="0"/>
              <a:t>Affordable Housing?</a:t>
            </a:r>
          </a:p>
        </p:txBody>
      </p:sp>
    </p:spTree>
    <p:extLst>
      <p:ext uri="{BB962C8B-B14F-4D97-AF65-F5344CB8AC3E}">
        <p14:creationId xmlns:p14="http://schemas.microsoft.com/office/powerpoint/2010/main" val="157716242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lvl="0" indent="-342900" defTabSz="914400" fontAlgn="auto" latinLnBrk="0">
              <a:spcAft>
                <a:spcPts val="0"/>
              </a:spcAft>
              <a:buClrTx/>
              <a:buSzTx/>
              <a:buFont typeface="Arial"/>
              <a:buChar char="•"/>
              <a:tabLst>
                <a:tab pos="354965" algn="l"/>
                <a:tab pos="355600" algn="l"/>
              </a:tabLst>
            </a:pPr>
            <a:r>
              <a:rPr lang="en-AU" spc="-5" dirty="0">
                <a:solidFill>
                  <a:prstClr val="black"/>
                </a:solidFill>
                <a:latin typeface="Calibri"/>
                <a:cs typeface="Calibri"/>
              </a:rPr>
              <a:t>2008 </a:t>
            </a:r>
            <a:r>
              <a:rPr lang="en-AU" spc="-10" dirty="0">
                <a:solidFill>
                  <a:prstClr val="black"/>
                </a:solidFill>
                <a:latin typeface="Calibri"/>
                <a:cs typeface="Calibri"/>
              </a:rPr>
              <a:t>Senate </a:t>
            </a:r>
            <a:r>
              <a:rPr lang="en-AU" dirty="0">
                <a:solidFill>
                  <a:prstClr val="black"/>
                </a:solidFill>
                <a:latin typeface="Calibri"/>
                <a:cs typeface="Calibri"/>
              </a:rPr>
              <a:t>Inquiry</a:t>
            </a:r>
            <a:r>
              <a:rPr lang="en-AU" spc="-55" dirty="0">
                <a:solidFill>
                  <a:prstClr val="black"/>
                </a:solidFill>
                <a:latin typeface="Calibri"/>
                <a:cs typeface="Calibri"/>
              </a:rPr>
              <a:t> </a:t>
            </a:r>
            <a:r>
              <a:rPr lang="en-AU" spc="-10" dirty="0">
                <a:solidFill>
                  <a:prstClr val="black"/>
                </a:solidFill>
                <a:latin typeface="Calibri"/>
                <a:cs typeface="Calibri"/>
              </a:rPr>
              <a:t>Report</a:t>
            </a:r>
            <a:endParaRPr lang="en-AU" dirty="0">
              <a:solidFill>
                <a:prstClr val="black"/>
              </a:solidFill>
              <a:latin typeface="Calibri"/>
              <a:cs typeface="Calibri"/>
            </a:endParaRPr>
          </a:p>
          <a:p>
            <a:pPr marL="355600" lvl="0" indent="-342900" defTabSz="914400" fontAlgn="auto" latinLnBrk="0">
              <a:spcBef>
                <a:spcPts val="575"/>
              </a:spcBef>
              <a:spcAft>
                <a:spcPts val="0"/>
              </a:spcAft>
              <a:buClrTx/>
              <a:buSzTx/>
              <a:buFont typeface="Arial"/>
              <a:buChar char="•"/>
              <a:tabLst>
                <a:tab pos="354965" algn="l"/>
                <a:tab pos="355600" algn="l"/>
              </a:tabLst>
            </a:pPr>
            <a:r>
              <a:rPr lang="en-AU" i="1" spc="-5" dirty="0">
                <a:solidFill>
                  <a:prstClr val="black"/>
                </a:solidFill>
                <a:latin typeface="Calibri"/>
                <a:cs typeface="Calibri"/>
              </a:rPr>
              <a:t>Extension of </a:t>
            </a:r>
            <a:r>
              <a:rPr lang="en-AU" i="1" spc="-10" dirty="0">
                <a:solidFill>
                  <a:prstClr val="black"/>
                </a:solidFill>
                <a:latin typeface="Calibri"/>
                <a:cs typeface="Calibri"/>
              </a:rPr>
              <a:t>Charitable </a:t>
            </a:r>
            <a:r>
              <a:rPr lang="en-AU" i="1" dirty="0">
                <a:solidFill>
                  <a:prstClr val="black"/>
                </a:solidFill>
                <a:latin typeface="Calibri"/>
                <a:cs typeface="Calibri"/>
              </a:rPr>
              <a:t>Purposes Act </a:t>
            </a:r>
            <a:r>
              <a:rPr lang="en-AU" dirty="0">
                <a:solidFill>
                  <a:prstClr val="black"/>
                </a:solidFill>
                <a:latin typeface="Calibri"/>
                <a:cs typeface="Calibri"/>
              </a:rPr>
              <a:t>and</a:t>
            </a:r>
            <a:r>
              <a:rPr lang="en-AU" spc="-30" dirty="0">
                <a:solidFill>
                  <a:prstClr val="black"/>
                </a:solidFill>
                <a:latin typeface="Calibri"/>
                <a:cs typeface="Calibri"/>
              </a:rPr>
              <a:t> </a:t>
            </a:r>
            <a:r>
              <a:rPr lang="en-AU" dirty="0">
                <a:solidFill>
                  <a:prstClr val="black"/>
                </a:solidFill>
                <a:latin typeface="Calibri"/>
                <a:cs typeface="Calibri"/>
              </a:rPr>
              <a:t>NRAS</a:t>
            </a:r>
          </a:p>
          <a:p>
            <a:pPr marL="355600" lvl="0" indent="-342900" defTabSz="914400" fontAlgn="auto" latinLnBrk="0">
              <a:spcBef>
                <a:spcPts val="575"/>
              </a:spcBef>
              <a:spcAft>
                <a:spcPts val="0"/>
              </a:spcAft>
              <a:buClrTx/>
              <a:buSzTx/>
              <a:buFont typeface="Arial"/>
              <a:buChar char="•"/>
              <a:tabLst>
                <a:tab pos="354965" algn="l"/>
                <a:tab pos="355600" algn="l"/>
              </a:tabLst>
            </a:pPr>
            <a:r>
              <a:rPr lang="en-AU" spc="-30" dirty="0">
                <a:solidFill>
                  <a:prstClr val="black"/>
                </a:solidFill>
                <a:latin typeface="Calibri"/>
                <a:cs typeface="Calibri"/>
              </a:rPr>
              <a:t>Wayne </a:t>
            </a:r>
            <a:r>
              <a:rPr lang="en-AU" spc="-35" dirty="0">
                <a:solidFill>
                  <a:prstClr val="black"/>
                </a:solidFill>
                <a:latin typeface="Calibri"/>
                <a:cs typeface="Calibri"/>
              </a:rPr>
              <a:t>Swan’s </a:t>
            </a:r>
            <a:r>
              <a:rPr lang="en-AU" spc="-15" dirty="0">
                <a:solidFill>
                  <a:prstClr val="black"/>
                </a:solidFill>
                <a:latin typeface="Calibri"/>
                <a:cs typeface="Calibri"/>
              </a:rPr>
              <a:t>letter to </a:t>
            </a:r>
            <a:r>
              <a:rPr lang="en-AU" spc="-35" dirty="0">
                <a:solidFill>
                  <a:prstClr val="black"/>
                </a:solidFill>
                <a:latin typeface="Calibri"/>
                <a:cs typeface="Calibri"/>
              </a:rPr>
              <a:t>CHFA </a:t>
            </a:r>
            <a:r>
              <a:rPr lang="en-AU" dirty="0">
                <a:solidFill>
                  <a:prstClr val="black"/>
                </a:solidFill>
                <a:latin typeface="Calibri"/>
                <a:cs typeface="Calibri"/>
              </a:rPr>
              <a:t>14 January</a:t>
            </a:r>
            <a:r>
              <a:rPr lang="en-AU" spc="40" dirty="0">
                <a:solidFill>
                  <a:prstClr val="black"/>
                </a:solidFill>
                <a:latin typeface="Calibri"/>
                <a:cs typeface="Calibri"/>
              </a:rPr>
              <a:t> </a:t>
            </a:r>
            <a:r>
              <a:rPr lang="en-AU" spc="-10" dirty="0">
                <a:solidFill>
                  <a:prstClr val="black"/>
                </a:solidFill>
                <a:latin typeface="Calibri"/>
                <a:cs typeface="Calibri"/>
              </a:rPr>
              <a:t>2010</a:t>
            </a:r>
            <a:endParaRPr lang="en-AU" dirty="0">
              <a:solidFill>
                <a:prstClr val="black"/>
              </a:solidFill>
              <a:latin typeface="Calibri"/>
              <a:cs typeface="Calibri"/>
            </a:endParaRPr>
          </a:p>
          <a:p>
            <a:pPr marL="355600" lvl="0" indent="-342900" defTabSz="914400" fontAlgn="auto" latinLnBrk="0">
              <a:spcBef>
                <a:spcPts val="570"/>
              </a:spcBef>
              <a:spcAft>
                <a:spcPts val="0"/>
              </a:spcAft>
              <a:buClrTx/>
              <a:buSzTx/>
              <a:buFont typeface="Arial"/>
              <a:buChar char="•"/>
              <a:tabLst>
                <a:tab pos="354965" algn="l"/>
                <a:tab pos="355600" algn="l"/>
              </a:tabLst>
            </a:pPr>
            <a:r>
              <a:rPr lang="en-AU" spc="-5" dirty="0">
                <a:solidFill>
                  <a:prstClr val="black"/>
                </a:solidFill>
                <a:latin typeface="Calibri"/>
                <a:cs typeface="Calibri"/>
              </a:rPr>
              <a:t>N&amp;T Submissions </a:t>
            </a:r>
            <a:r>
              <a:rPr lang="en-AU" spc="-15" dirty="0">
                <a:solidFill>
                  <a:prstClr val="black"/>
                </a:solidFill>
                <a:latin typeface="Calibri"/>
                <a:cs typeface="Calibri"/>
              </a:rPr>
              <a:t>to </a:t>
            </a:r>
            <a:r>
              <a:rPr lang="en-AU" spc="-10" dirty="0">
                <a:solidFill>
                  <a:prstClr val="black"/>
                </a:solidFill>
                <a:latin typeface="Calibri"/>
                <a:cs typeface="Calibri"/>
              </a:rPr>
              <a:t>2015 Senate </a:t>
            </a:r>
            <a:r>
              <a:rPr lang="en-AU" dirty="0">
                <a:solidFill>
                  <a:prstClr val="black"/>
                </a:solidFill>
                <a:latin typeface="Calibri"/>
                <a:cs typeface="Calibri"/>
              </a:rPr>
              <a:t>Inquiry </a:t>
            </a:r>
            <a:r>
              <a:rPr lang="en-AU" spc="-10" dirty="0">
                <a:solidFill>
                  <a:prstClr val="black"/>
                </a:solidFill>
                <a:latin typeface="Calibri"/>
                <a:cs typeface="Calibri"/>
              </a:rPr>
              <a:t>Report</a:t>
            </a:r>
            <a:r>
              <a:rPr lang="en-AU" spc="-35" dirty="0">
                <a:solidFill>
                  <a:prstClr val="black"/>
                </a:solidFill>
                <a:latin typeface="Calibri"/>
                <a:cs typeface="Calibri"/>
              </a:rPr>
              <a:t> </a:t>
            </a:r>
            <a:endParaRPr lang="en-AU" spc="-35" dirty="0" smtClean="0">
              <a:solidFill>
                <a:prstClr val="black"/>
              </a:solidFill>
              <a:latin typeface="Calibri"/>
              <a:cs typeface="Calibri"/>
            </a:endParaRPr>
          </a:p>
          <a:p>
            <a:pPr marL="355600" lvl="0" indent="-342900" defTabSz="914400" fontAlgn="auto" latinLnBrk="0">
              <a:spcBef>
                <a:spcPts val="570"/>
              </a:spcBef>
              <a:spcAft>
                <a:spcPts val="0"/>
              </a:spcAft>
              <a:buClrTx/>
              <a:buSzTx/>
              <a:buFont typeface="Arial"/>
              <a:buChar char="•"/>
              <a:tabLst>
                <a:tab pos="354965" algn="l"/>
                <a:tab pos="355600" algn="l"/>
              </a:tabLst>
            </a:pPr>
            <a:r>
              <a:rPr lang="en-AU" i="1" spc="-10" dirty="0" smtClean="0">
                <a:solidFill>
                  <a:prstClr val="black"/>
                </a:solidFill>
                <a:latin typeface="Calibri"/>
                <a:cs typeface="Calibri"/>
              </a:rPr>
              <a:t>Queenstown </a:t>
            </a:r>
            <a:r>
              <a:rPr lang="en-AU" i="1" spc="-20" dirty="0">
                <a:solidFill>
                  <a:prstClr val="black"/>
                </a:solidFill>
                <a:latin typeface="Calibri"/>
                <a:cs typeface="Calibri"/>
              </a:rPr>
              <a:t>Lakes </a:t>
            </a:r>
            <a:r>
              <a:rPr lang="en-AU" i="1" dirty="0">
                <a:solidFill>
                  <a:prstClr val="black"/>
                </a:solidFill>
                <a:latin typeface="Calibri"/>
                <a:cs typeface="Calibri"/>
              </a:rPr>
              <a:t>Community </a:t>
            </a:r>
            <a:r>
              <a:rPr lang="en-AU" i="1" spc="-5" dirty="0">
                <a:solidFill>
                  <a:prstClr val="black"/>
                </a:solidFill>
                <a:latin typeface="Calibri"/>
                <a:cs typeface="Calibri"/>
              </a:rPr>
              <a:t>Housing</a:t>
            </a:r>
            <a:r>
              <a:rPr lang="en-AU" i="1" spc="5" dirty="0">
                <a:solidFill>
                  <a:prstClr val="black"/>
                </a:solidFill>
                <a:latin typeface="Calibri"/>
                <a:cs typeface="Calibri"/>
              </a:rPr>
              <a:t> </a:t>
            </a:r>
            <a:r>
              <a:rPr lang="en-AU" i="1" spc="-35" dirty="0">
                <a:solidFill>
                  <a:prstClr val="black"/>
                </a:solidFill>
                <a:latin typeface="Calibri"/>
                <a:cs typeface="Calibri"/>
              </a:rPr>
              <a:t>Trust</a:t>
            </a:r>
            <a:endParaRPr lang="en-AU" dirty="0">
              <a:solidFill>
                <a:prstClr val="black"/>
              </a:solidFill>
              <a:latin typeface="Calibri"/>
              <a:cs typeface="Calibri"/>
            </a:endParaRPr>
          </a:p>
          <a:p>
            <a:pPr marL="756285" lvl="1" indent="-286385" fontAlgn="auto" latinLnBrk="0">
              <a:spcBef>
                <a:spcPts val="505"/>
              </a:spcBef>
              <a:spcAft>
                <a:spcPts val="0"/>
              </a:spcAft>
              <a:buClrTx/>
              <a:buSzTx/>
              <a:buFont typeface="Arial"/>
              <a:buChar char="–"/>
              <a:tabLst>
                <a:tab pos="756285" algn="l"/>
                <a:tab pos="756920" algn="l"/>
              </a:tabLst>
            </a:pPr>
            <a:r>
              <a:rPr lang="en-AU" sz="2000" spc="-5" dirty="0">
                <a:solidFill>
                  <a:prstClr val="black"/>
                </a:solidFill>
                <a:latin typeface="Calibri"/>
                <a:ea typeface="+mn-ea"/>
                <a:cs typeface="Calibri"/>
              </a:rPr>
              <a:t>National</a:t>
            </a:r>
            <a:r>
              <a:rPr lang="en-AU" sz="2000" spc="-90" dirty="0">
                <a:solidFill>
                  <a:prstClr val="black"/>
                </a:solidFill>
                <a:latin typeface="Calibri"/>
                <a:ea typeface="+mn-ea"/>
                <a:cs typeface="Calibri"/>
              </a:rPr>
              <a:t> </a:t>
            </a:r>
            <a:r>
              <a:rPr lang="en-AU" sz="2000" dirty="0">
                <a:solidFill>
                  <a:prstClr val="black"/>
                </a:solidFill>
                <a:latin typeface="Calibri"/>
                <a:ea typeface="+mn-ea"/>
                <a:cs typeface="Calibri"/>
              </a:rPr>
              <a:t>median</a:t>
            </a:r>
          </a:p>
          <a:p>
            <a:pPr marL="756285" lvl="1" indent="-286385" fontAlgn="auto" latinLnBrk="0">
              <a:spcBef>
                <a:spcPts val="475"/>
              </a:spcBef>
              <a:spcAft>
                <a:spcPts val="0"/>
              </a:spcAft>
              <a:buClrTx/>
              <a:buSzTx/>
              <a:buFont typeface="Arial"/>
              <a:buChar char="–"/>
              <a:tabLst>
                <a:tab pos="756285" algn="l"/>
                <a:tab pos="756920" algn="l"/>
              </a:tabLst>
            </a:pPr>
            <a:r>
              <a:rPr lang="en-AU" sz="2000" spc="-5" dirty="0">
                <a:solidFill>
                  <a:prstClr val="black"/>
                </a:solidFill>
                <a:latin typeface="Calibri"/>
                <a:ea typeface="+mn-ea"/>
                <a:cs typeface="Calibri"/>
              </a:rPr>
              <a:t>Local</a:t>
            </a:r>
            <a:r>
              <a:rPr lang="en-AU" sz="2000" spc="-95" dirty="0">
                <a:solidFill>
                  <a:prstClr val="black"/>
                </a:solidFill>
                <a:latin typeface="Calibri"/>
                <a:ea typeface="+mn-ea"/>
                <a:cs typeface="Calibri"/>
              </a:rPr>
              <a:t> </a:t>
            </a:r>
            <a:r>
              <a:rPr lang="en-AU" sz="2000" spc="-15" dirty="0" smtClean="0">
                <a:solidFill>
                  <a:prstClr val="black"/>
                </a:solidFill>
                <a:latin typeface="Calibri"/>
                <a:ea typeface="+mn-ea"/>
                <a:cs typeface="Calibri"/>
              </a:rPr>
              <a:t>factors</a:t>
            </a: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5</a:t>
            </a:fld>
            <a:endParaRPr lang="en-AU" altLang="en-US" dirty="0"/>
          </a:p>
        </p:txBody>
      </p:sp>
      <p:sp>
        <p:nvSpPr>
          <p:cNvPr id="4" name="Title 3"/>
          <p:cNvSpPr>
            <a:spLocks noGrp="1"/>
          </p:cNvSpPr>
          <p:nvPr>
            <p:ph type="title"/>
          </p:nvPr>
        </p:nvSpPr>
        <p:spPr/>
        <p:txBody>
          <a:bodyPr/>
          <a:lstStyle/>
          <a:p>
            <a:r>
              <a:rPr lang="en-AU" dirty="0"/>
              <a:t>Affordable Housing?</a:t>
            </a:r>
          </a:p>
        </p:txBody>
      </p:sp>
    </p:spTree>
    <p:extLst>
      <p:ext uri="{BB962C8B-B14F-4D97-AF65-F5344CB8AC3E}">
        <p14:creationId xmlns:p14="http://schemas.microsoft.com/office/powerpoint/2010/main" val="72356555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dirty="0"/>
              <a:t>Income and assets</a:t>
            </a:r>
          </a:p>
          <a:p>
            <a:pPr latinLnBrk="0"/>
            <a:r>
              <a:rPr lang="en-AU" dirty="0"/>
              <a:t>Any specific disadvantage or distress suffered (for example, </a:t>
            </a:r>
            <a:r>
              <a:rPr lang="en-AU" dirty="0" smtClean="0"/>
              <a:t>a </a:t>
            </a:r>
            <a:r>
              <a:rPr lang="en-AU" dirty="0"/>
              <a:t>person escaping domestic violence needing refuge or crisis  accommodation)</a:t>
            </a:r>
          </a:p>
          <a:p>
            <a:pPr latinLnBrk="0"/>
            <a:r>
              <a:rPr lang="en-AU" dirty="0"/>
              <a:t>Eligibility for government assistance relevant to the relief of  poverty or disadvantage (for example, social security  payments, rent assistance, or access to public housing)</a:t>
            </a:r>
          </a:p>
          <a:p>
            <a:pPr latinLnBrk="0"/>
            <a:r>
              <a:rPr lang="en-AU" dirty="0"/>
              <a:t>The number </a:t>
            </a:r>
            <a:r>
              <a:rPr lang="en-AU" dirty="0" smtClean="0"/>
              <a:t>of </a:t>
            </a:r>
            <a:r>
              <a:rPr lang="en-AU" dirty="0"/>
              <a:t>dependants and the needs of those  dependants</a:t>
            </a:r>
          </a:p>
          <a:p>
            <a:pPr latinLnBrk="0"/>
            <a:r>
              <a:rPr lang="en-AU" dirty="0"/>
              <a:t>The cost of providing the other necessities of </a:t>
            </a:r>
            <a:r>
              <a:rPr lang="en-AU" dirty="0" smtClean="0"/>
              <a:t>life</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6</a:t>
            </a:fld>
            <a:endParaRPr lang="en-AU" altLang="en-US" dirty="0"/>
          </a:p>
        </p:txBody>
      </p:sp>
      <p:sp>
        <p:nvSpPr>
          <p:cNvPr id="4" name="Title 3"/>
          <p:cNvSpPr>
            <a:spLocks noGrp="1"/>
          </p:cNvSpPr>
          <p:nvPr>
            <p:ph type="title"/>
          </p:nvPr>
        </p:nvSpPr>
        <p:spPr/>
        <p:txBody>
          <a:bodyPr/>
          <a:lstStyle/>
          <a:p>
            <a:r>
              <a:rPr lang="en-AU" dirty="0"/>
              <a:t>CIS: Relieving poverty relevant factors</a:t>
            </a:r>
          </a:p>
        </p:txBody>
      </p:sp>
    </p:spTree>
    <p:extLst>
      <p:ext uri="{BB962C8B-B14F-4D97-AF65-F5344CB8AC3E}">
        <p14:creationId xmlns:p14="http://schemas.microsoft.com/office/powerpoint/2010/main" val="57682315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marR="5080" lvl="0" indent="-342900" defTabSz="914400" fontAlgn="auto" latinLnBrk="0">
              <a:spcAft>
                <a:spcPts val="0"/>
              </a:spcAft>
              <a:buClrTx/>
              <a:buSzTx/>
              <a:buFont typeface="Arial"/>
              <a:buChar char="•"/>
              <a:tabLst>
                <a:tab pos="354965" algn="l"/>
                <a:tab pos="355600" algn="l"/>
              </a:tabLst>
            </a:pPr>
            <a:r>
              <a:rPr lang="en-AU" spc="-10" dirty="0">
                <a:solidFill>
                  <a:prstClr val="black"/>
                </a:solidFill>
                <a:latin typeface="Calibri"/>
                <a:cs typeface="Calibri"/>
              </a:rPr>
              <a:t>Geographical location, </a:t>
            </a:r>
            <a:r>
              <a:rPr lang="en-AU" dirty="0">
                <a:solidFill>
                  <a:prstClr val="black"/>
                </a:solidFill>
                <a:latin typeface="Calibri"/>
                <a:cs typeface="Calibri"/>
              </a:rPr>
              <a:t>and their </a:t>
            </a:r>
            <a:r>
              <a:rPr lang="en-AU" spc="-5" dirty="0">
                <a:solidFill>
                  <a:prstClr val="black"/>
                </a:solidFill>
                <a:latin typeface="Calibri"/>
                <a:cs typeface="Calibri"/>
              </a:rPr>
              <a:t>need </a:t>
            </a:r>
            <a:r>
              <a:rPr lang="en-AU" spc="-15" dirty="0">
                <a:solidFill>
                  <a:prstClr val="black"/>
                </a:solidFill>
                <a:latin typeface="Calibri"/>
                <a:cs typeface="Calibri"/>
              </a:rPr>
              <a:t>to </a:t>
            </a:r>
            <a:r>
              <a:rPr lang="en-AU" spc="-10" dirty="0" smtClean="0">
                <a:solidFill>
                  <a:prstClr val="black"/>
                </a:solidFill>
                <a:latin typeface="Calibri"/>
                <a:cs typeface="Calibri"/>
              </a:rPr>
              <a:t>obtain </a:t>
            </a:r>
            <a:r>
              <a:rPr lang="en-AU" spc="-5" dirty="0">
                <a:solidFill>
                  <a:prstClr val="black"/>
                </a:solidFill>
                <a:latin typeface="Calibri"/>
                <a:cs typeface="Calibri"/>
              </a:rPr>
              <a:t>accommodation </a:t>
            </a:r>
            <a:r>
              <a:rPr lang="en-AU" dirty="0">
                <a:solidFill>
                  <a:prstClr val="black"/>
                </a:solidFill>
                <a:latin typeface="Calibri"/>
                <a:cs typeface="Calibri"/>
              </a:rPr>
              <a:t>in </a:t>
            </a:r>
            <a:r>
              <a:rPr lang="en-AU" spc="-10" dirty="0">
                <a:solidFill>
                  <a:prstClr val="black"/>
                </a:solidFill>
                <a:latin typeface="Calibri"/>
                <a:cs typeface="Calibri"/>
              </a:rPr>
              <a:t>that location. </a:t>
            </a:r>
            <a:r>
              <a:rPr lang="en-AU" dirty="0">
                <a:solidFill>
                  <a:prstClr val="black"/>
                </a:solidFill>
                <a:latin typeface="Calibri"/>
                <a:cs typeface="Calibri"/>
              </a:rPr>
              <a:t>‘the </a:t>
            </a:r>
            <a:r>
              <a:rPr lang="en-AU" spc="-5" dirty="0">
                <a:solidFill>
                  <a:prstClr val="black"/>
                </a:solidFill>
                <a:latin typeface="Calibri"/>
                <a:cs typeface="Calibri"/>
              </a:rPr>
              <a:t>local </a:t>
            </a:r>
            <a:r>
              <a:rPr lang="en-AU" dirty="0">
                <a:solidFill>
                  <a:prstClr val="black"/>
                </a:solidFill>
                <a:latin typeface="Calibri"/>
                <a:cs typeface="Calibri"/>
              </a:rPr>
              <a:t>or </a:t>
            </a:r>
            <a:r>
              <a:rPr lang="en-AU" spc="-5" dirty="0">
                <a:solidFill>
                  <a:prstClr val="black"/>
                </a:solidFill>
                <a:latin typeface="Calibri"/>
                <a:cs typeface="Calibri"/>
              </a:rPr>
              <a:t>regional</a:t>
            </a:r>
            <a:r>
              <a:rPr lang="en-AU" spc="-90" dirty="0">
                <a:solidFill>
                  <a:prstClr val="black"/>
                </a:solidFill>
                <a:latin typeface="Calibri"/>
                <a:cs typeface="Calibri"/>
              </a:rPr>
              <a:t> </a:t>
            </a:r>
            <a:r>
              <a:rPr lang="en-AU" spc="-15" dirty="0">
                <a:solidFill>
                  <a:prstClr val="black"/>
                </a:solidFill>
                <a:latin typeface="Calibri"/>
                <a:cs typeface="Calibri"/>
              </a:rPr>
              <a:t>context, </a:t>
            </a:r>
            <a:r>
              <a:rPr lang="en-AU" spc="-15" dirty="0" smtClean="0">
                <a:solidFill>
                  <a:prstClr val="black"/>
                </a:solidFill>
                <a:latin typeface="Calibri"/>
                <a:cs typeface="Calibri"/>
              </a:rPr>
              <a:t>rather </a:t>
            </a:r>
            <a:r>
              <a:rPr lang="en-AU" dirty="0">
                <a:solidFill>
                  <a:prstClr val="black"/>
                </a:solidFill>
                <a:latin typeface="Calibri"/>
                <a:cs typeface="Calibri"/>
              </a:rPr>
              <a:t>than a </a:t>
            </a:r>
            <a:r>
              <a:rPr lang="en-AU" spc="-10" dirty="0">
                <a:solidFill>
                  <a:prstClr val="black"/>
                </a:solidFill>
                <a:latin typeface="Calibri"/>
                <a:cs typeface="Calibri"/>
              </a:rPr>
              <a:t>national </a:t>
            </a:r>
            <a:r>
              <a:rPr lang="en-AU" spc="-20" dirty="0">
                <a:solidFill>
                  <a:prstClr val="black"/>
                </a:solidFill>
                <a:latin typeface="Calibri"/>
                <a:cs typeface="Calibri"/>
              </a:rPr>
              <a:t>average </a:t>
            </a:r>
            <a:r>
              <a:rPr lang="en-AU" spc="-10" dirty="0">
                <a:solidFill>
                  <a:prstClr val="black"/>
                </a:solidFill>
                <a:latin typeface="Calibri"/>
                <a:cs typeface="Calibri"/>
              </a:rPr>
              <a:t>relating </a:t>
            </a:r>
            <a:r>
              <a:rPr lang="en-AU" spc="-15" dirty="0">
                <a:solidFill>
                  <a:prstClr val="black"/>
                </a:solidFill>
                <a:latin typeface="Calibri"/>
                <a:cs typeface="Calibri"/>
              </a:rPr>
              <a:t>to </a:t>
            </a:r>
            <a:r>
              <a:rPr lang="en-AU" spc="-5" dirty="0">
                <a:solidFill>
                  <a:prstClr val="black"/>
                </a:solidFill>
                <a:latin typeface="Calibri"/>
                <a:cs typeface="Calibri"/>
              </a:rPr>
              <a:t>income, </a:t>
            </a:r>
            <a:r>
              <a:rPr lang="en-AU" spc="-15" dirty="0">
                <a:solidFill>
                  <a:prstClr val="black"/>
                </a:solidFill>
                <a:latin typeface="Calibri"/>
                <a:cs typeface="Calibri"/>
              </a:rPr>
              <a:t>cost </a:t>
            </a:r>
            <a:r>
              <a:rPr lang="en-AU" spc="-5" dirty="0" smtClean="0">
                <a:solidFill>
                  <a:prstClr val="black"/>
                </a:solidFill>
                <a:latin typeface="Calibri"/>
                <a:cs typeface="Calibri"/>
              </a:rPr>
              <a:t>of </a:t>
            </a:r>
            <a:r>
              <a:rPr lang="en-AU" spc="-5" dirty="0">
                <a:solidFill>
                  <a:prstClr val="black"/>
                </a:solidFill>
                <a:latin typeface="Calibri"/>
                <a:cs typeface="Calibri"/>
              </a:rPr>
              <a:t>housing and housing </a:t>
            </a:r>
            <a:r>
              <a:rPr lang="en-AU" spc="-20" dirty="0">
                <a:solidFill>
                  <a:prstClr val="black"/>
                </a:solidFill>
                <a:latin typeface="Calibri"/>
                <a:cs typeface="Calibri"/>
              </a:rPr>
              <a:t>availability, </a:t>
            </a:r>
            <a:r>
              <a:rPr lang="en-AU" spc="-15" dirty="0">
                <a:solidFill>
                  <a:prstClr val="black"/>
                </a:solidFill>
                <a:latin typeface="Calibri"/>
                <a:cs typeface="Calibri"/>
              </a:rPr>
              <a:t>may </a:t>
            </a:r>
            <a:r>
              <a:rPr lang="en-AU" dirty="0">
                <a:solidFill>
                  <a:prstClr val="black"/>
                </a:solidFill>
                <a:latin typeface="Calibri"/>
                <a:cs typeface="Calibri"/>
              </a:rPr>
              <a:t>be </a:t>
            </a:r>
            <a:r>
              <a:rPr lang="en-AU" spc="-20" dirty="0">
                <a:solidFill>
                  <a:prstClr val="black"/>
                </a:solidFill>
                <a:latin typeface="Calibri"/>
                <a:cs typeface="Calibri"/>
              </a:rPr>
              <a:t>taken </a:t>
            </a:r>
            <a:r>
              <a:rPr lang="en-AU" spc="-15" dirty="0">
                <a:solidFill>
                  <a:prstClr val="black"/>
                </a:solidFill>
                <a:latin typeface="Calibri"/>
                <a:cs typeface="Calibri"/>
              </a:rPr>
              <a:t>into</a:t>
            </a:r>
            <a:r>
              <a:rPr lang="en-AU" spc="15" dirty="0">
                <a:solidFill>
                  <a:prstClr val="black"/>
                </a:solidFill>
                <a:latin typeface="Calibri"/>
                <a:cs typeface="Calibri"/>
              </a:rPr>
              <a:t> </a:t>
            </a:r>
            <a:r>
              <a:rPr lang="en-AU" dirty="0" err="1">
                <a:solidFill>
                  <a:prstClr val="black"/>
                </a:solidFill>
                <a:latin typeface="Calibri"/>
                <a:cs typeface="Calibri"/>
              </a:rPr>
              <a:t>account</a:t>
            </a:r>
            <a:r>
              <a:rPr lang="en-AU" dirty="0" err="1" smtClean="0">
                <a:solidFill>
                  <a:prstClr val="black"/>
                </a:solidFill>
                <a:latin typeface="Calibri"/>
                <a:cs typeface="Calibri"/>
              </a:rPr>
              <a:t>’</a:t>
            </a:r>
            <a:r>
              <a:rPr lang="en-AU" dirty="0" smtClean="0">
                <a:solidFill>
                  <a:prstClr val="black"/>
                </a:solidFill>
                <a:latin typeface="Calibri"/>
                <a:cs typeface="Calibri"/>
              </a:rPr>
              <a:t> </a:t>
            </a:r>
            <a:r>
              <a:rPr lang="en-AU" dirty="0" err="1" smtClean="0">
                <a:solidFill>
                  <a:prstClr val="black"/>
                </a:solidFill>
                <a:latin typeface="Calibri"/>
                <a:cs typeface="Calibri"/>
              </a:rPr>
              <a:t>cf</a:t>
            </a:r>
            <a:r>
              <a:rPr lang="en-AU" dirty="0" smtClean="0">
                <a:solidFill>
                  <a:prstClr val="black"/>
                </a:solidFill>
                <a:latin typeface="Calibri"/>
                <a:cs typeface="Calibri"/>
              </a:rPr>
              <a:t> </a:t>
            </a:r>
            <a:r>
              <a:rPr lang="en-AU" i="1" dirty="0" smtClean="0">
                <a:solidFill>
                  <a:prstClr val="black"/>
                </a:solidFill>
                <a:latin typeface="Calibri"/>
                <a:cs typeface="Calibri"/>
              </a:rPr>
              <a:t>Queenstown Lakes</a:t>
            </a:r>
            <a:endParaRPr lang="en-AU" dirty="0">
              <a:solidFill>
                <a:prstClr val="black"/>
              </a:solidFill>
              <a:latin typeface="Calibri"/>
              <a:cs typeface="Calibri"/>
            </a:endParaRPr>
          </a:p>
          <a:p>
            <a:pPr marL="355600" lvl="0" indent="-342900" defTabSz="914400" fontAlgn="auto" latinLnBrk="0">
              <a:spcBef>
                <a:spcPts val="575"/>
              </a:spcBef>
              <a:spcAft>
                <a:spcPts val="0"/>
              </a:spcAft>
              <a:buClrTx/>
              <a:buSzTx/>
              <a:buFont typeface="Arial"/>
              <a:buChar char="•"/>
              <a:tabLst>
                <a:tab pos="354965" algn="l"/>
                <a:tab pos="355600" algn="l"/>
              </a:tabLst>
            </a:pPr>
            <a:r>
              <a:rPr lang="en-AU" spc="-10" dirty="0">
                <a:solidFill>
                  <a:prstClr val="black"/>
                </a:solidFill>
                <a:latin typeface="Calibri"/>
                <a:cs typeface="Calibri"/>
              </a:rPr>
              <a:t>Cost </a:t>
            </a:r>
            <a:r>
              <a:rPr lang="en-AU" spc="-5" dirty="0">
                <a:solidFill>
                  <a:prstClr val="black"/>
                </a:solidFill>
                <a:latin typeface="Calibri"/>
                <a:cs typeface="Calibri"/>
              </a:rPr>
              <a:t>of </a:t>
            </a:r>
            <a:r>
              <a:rPr lang="en-AU" spc="-10" dirty="0">
                <a:solidFill>
                  <a:prstClr val="black"/>
                </a:solidFill>
                <a:latin typeface="Calibri"/>
                <a:cs typeface="Calibri"/>
              </a:rPr>
              <a:t>accommodation </a:t>
            </a:r>
            <a:r>
              <a:rPr lang="en-AU" dirty="0">
                <a:solidFill>
                  <a:prstClr val="black"/>
                </a:solidFill>
                <a:latin typeface="Calibri"/>
                <a:cs typeface="Calibri"/>
              </a:rPr>
              <a:t>in </a:t>
            </a:r>
            <a:r>
              <a:rPr lang="en-AU" spc="-10" dirty="0">
                <a:solidFill>
                  <a:prstClr val="black"/>
                </a:solidFill>
                <a:latin typeface="Calibri"/>
                <a:cs typeface="Calibri"/>
              </a:rPr>
              <a:t>that</a:t>
            </a:r>
            <a:r>
              <a:rPr lang="en-AU" spc="-60" dirty="0">
                <a:solidFill>
                  <a:prstClr val="black"/>
                </a:solidFill>
                <a:latin typeface="Calibri"/>
                <a:cs typeface="Calibri"/>
              </a:rPr>
              <a:t> </a:t>
            </a:r>
            <a:r>
              <a:rPr lang="en-AU" spc="-10" dirty="0">
                <a:solidFill>
                  <a:prstClr val="black"/>
                </a:solidFill>
                <a:latin typeface="Calibri"/>
                <a:cs typeface="Calibri"/>
              </a:rPr>
              <a:t>area</a:t>
            </a:r>
            <a:endParaRPr lang="en-AU" dirty="0">
              <a:solidFill>
                <a:prstClr val="black"/>
              </a:solidFill>
              <a:latin typeface="Calibri"/>
              <a:cs typeface="Calibri"/>
            </a:endParaRPr>
          </a:p>
          <a:p>
            <a:pPr marL="355600" lvl="0" indent="-342900" defTabSz="914400" fontAlgn="auto" latinLnBrk="0">
              <a:spcBef>
                <a:spcPts val="575"/>
              </a:spcBef>
              <a:spcAft>
                <a:spcPts val="0"/>
              </a:spcAft>
              <a:buClrTx/>
              <a:buSzTx/>
              <a:buFont typeface="Arial"/>
              <a:buChar char="•"/>
              <a:tabLst>
                <a:tab pos="354965" algn="l"/>
                <a:tab pos="355600" algn="l"/>
              </a:tabLst>
            </a:pPr>
            <a:r>
              <a:rPr lang="en-AU" spc="-10" dirty="0">
                <a:solidFill>
                  <a:prstClr val="black"/>
                </a:solidFill>
                <a:latin typeface="Calibri"/>
                <a:cs typeface="Calibri"/>
              </a:rPr>
              <a:t>Availability </a:t>
            </a:r>
            <a:r>
              <a:rPr lang="en-AU" spc="-5" dirty="0">
                <a:solidFill>
                  <a:prstClr val="black"/>
                </a:solidFill>
                <a:latin typeface="Calibri"/>
                <a:cs typeface="Calibri"/>
              </a:rPr>
              <a:t>of </a:t>
            </a:r>
            <a:r>
              <a:rPr lang="en-AU" spc="-10" dirty="0">
                <a:solidFill>
                  <a:prstClr val="black"/>
                </a:solidFill>
                <a:latin typeface="Calibri"/>
                <a:cs typeface="Calibri"/>
              </a:rPr>
              <a:t>accommodation </a:t>
            </a:r>
            <a:r>
              <a:rPr lang="en-AU" dirty="0">
                <a:solidFill>
                  <a:prstClr val="black"/>
                </a:solidFill>
                <a:latin typeface="Calibri"/>
                <a:cs typeface="Calibri"/>
              </a:rPr>
              <a:t>in </a:t>
            </a:r>
            <a:r>
              <a:rPr lang="en-AU" spc="-10" dirty="0">
                <a:solidFill>
                  <a:prstClr val="black"/>
                </a:solidFill>
                <a:latin typeface="Calibri"/>
                <a:cs typeface="Calibri"/>
              </a:rPr>
              <a:t>that area,</a:t>
            </a:r>
            <a:r>
              <a:rPr lang="en-AU" spc="10" dirty="0">
                <a:solidFill>
                  <a:prstClr val="black"/>
                </a:solidFill>
                <a:latin typeface="Calibri"/>
                <a:cs typeface="Calibri"/>
              </a:rPr>
              <a:t> </a:t>
            </a:r>
            <a:r>
              <a:rPr lang="en-AU" dirty="0">
                <a:solidFill>
                  <a:prstClr val="black"/>
                </a:solidFill>
                <a:latin typeface="Calibri"/>
                <a:cs typeface="Calibri"/>
              </a:rPr>
              <a:t>and</a:t>
            </a:r>
          </a:p>
          <a:p>
            <a:pPr marL="355600" marR="40640" lvl="0" indent="-342900" defTabSz="914400" fontAlgn="auto" latinLnBrk="0">
              <a:spcBef>
                <a:spcPts val="570"/>
              </a:spcBef>
              <a:spcAft>
                <a:spcPts val="0"/>
              </a:spcAft>
              <a:buClrTx/>
              <a:buSzTx/>
              <a:buFont typeface="Arial"/>
              <a:buChar char="•"/>
              <a:tabLst>
                <a:tab pos="354965" algn="l"/>
                <a:tab pos="355600" algn="l"/>
              </a:tabLst>
            </a:pPr>
            <a:r>
              <a:rPr lang="en-AU" spc="-5" dirty="0">
                <a:solidFill>
                  <a:prstClr val="black"/>
                </a:solidFill>
                <a:latin typeface="Calibri"/>
                <a:cs typeface="Calibri"/>
              </a:rPr>
              <a:t>The </a:t>
            </a:r>
            <a:r>
              <a:rPr lang="en-AU" spc="-10" dirty="0">
                <a:solidFill>
                  <a:prstClr val="black"/>
                </a:solidFill>
                <a:latin typeface="Calibri"/>
                <a:cs typeface="Calibri"/>
              </a:rPr>
              <a:t>income required </a:t>
            </a:r>
            <a:r>
              <a:rPr lang="en-AU" spc="-15" dirty="0">
                <a:solidFill>
                  <a:prstClr val="black"/>
                </a:solidFill>
                <a:latin typeface="Calibri"/>
                <a:cs typeface="Calibri"/>
              </a:rPr>
              <a:t>to </a:t>
            </a:r>
            <a:r>
              <a:rPr lang="en-AU" spc="-10" dirty="0">
                <a:solidFill>
                  <a:prstClr val="black"/>
                </a:solidFill>
                <a:latin typeface="Calibri"/>
                <a:cs typeface="Calibri"/>
              </a:rPr>
              <a:t>acquire </a:t>
            </a:r>
            <a:r>
              <a:rPr lang="en-AU" dirty="0">
                <a:solidFill>
                  <a:prstClr val="black"/>
                </a:solidFill>
                <a:latin typeface="Calibri"/>
                <a:cs typeface="Calibri"/>
              </a:rPr>
              <a:t>and </a:t>
            </a:r>
            <a:r>
              <a:rPr lang="en-AU" spc="-10" dirty="0">
                <a:solidFill>
                  <a:prstClr val="black"/>
                </a:solidFill>
                <a:latin typeface="Calibri"/>
                <a:cs typeface="Calibri"/>
              </a:rPr>
              <a:t>maintain </a:t>
            </a:r>
            <a:r>
              <a:rPr lang="en-AU" spc="-5" dirty="0">
                <a:solidFill>
                  <a:prstClr val="black"/>
                </a:solidFill>
                <a:latin typeface="Calibri"/>
                <a:cs typeface="Calibri"/>
              </a:rPr>
              <a:t>accommodation </a:t>
            </a:r>
            <a:r>
              <a:rPr lang="en-AU" dirty="0" smtClean="0">
                <a:solidFill>
                  <a:prstClr val="black"/>
                </a:solidFill>
                <a:latin typeface="Calibri"/>
                <a:cs typeface="Calibri"/>
              </a:rPr>
              <a:t>in </a:t>
            </a:r>
            <a:r>
              <a:rPr lang="en-AU" spc="-10" dirty="0">
                <a:solidFill>
                  <a:prstClr val="black"/>
                </a:solidFill>
                <a:latin typeface="Calibri"/>
                <a:cs typeface="Calibri"/>
              </a:rPr>
              <a:t>that</a:t>
            </a:r>
            <a:r>
              <a:rPr lang="en-AU" spc="-90" dirty="0">
                <a:solidFill>
                  <a:prstClr val="black"/>
                </a:solidFill>
                <a:latin typeface="Calibri"/>
                <a:cs typeface="Calibri"/>
              </a:rPr>
              <a:t> </a:t>
            </a:r>
            <a:r>
              <a:rPr lang="en-AU" spc="-10" dirty="0">
                <a:solidFill>
                  <a:prstClr val="black"/>
                </a:solidFill>
                <a:latin typeface="Calibri"/>
                <a:cs typeface="Calibri"/>
              </a:rPr>
              <a:t>area.</a:t>
            </a:r>
            <a:endParaRPr lang="en-AU" dirty="0">
              <a:solidFill>
                <a:prstClr val="black"/>
              </a:solidFill>
              <a:latin typeface="Calibri"/>
              <a:cs typeface="Calibri"/>
            </a:endParaRPr>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7</a:t>
            </a:fld>
            <a:endParaRPr lang="en-AU" altLang="en-US" dirty="0"/>
          </a:p>
        </p:txBody>
      </p:sp>
      <p:sp>
        <p:nvSpPr>
          <p:cNvPr id="4" name="Title 3"/>
          <p:cNvSpPr>
            <a:spLocks noGrp="1"/>
          </p:cNvSpPr>
          <p:nvPr>
            <p:ph type="title"/>
          </p:nvPr>
        </p:nvSpPr>
        <p:spPr/>
        <p:txBody>
          <a:bodyPr/>
          <a:lstStyle/>
          <a:p>
            <a:r>
              <a:rPr lang="en-AU" dirty="0"/>
              <a:t>CIS: Relieving poverty relevant factors</a:t>
            </a:r>
          </a:p>
        </p:txBody>
      </p:sp>
    </p:spTree>
    <p:extLst>
      <p:ext uri="{BB962C8B-B14F-4D97-AF65-F5344CB8AC3E}">
        <p14:creationId xmlns:p14="http://schemas.microsoft.com/office/powerpoint/2010/main" val="199681737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atinLnBrk="0"/>
            <a:r>
              <a:rPr lang="en-AU" dirty="0"/>
              <a:t>CIS example: ‘accommodation offered to ex-offenders </a:t>
            </a:r>
            <a:r>
              <a:rPr lang="en-AU" dirty="0" smtClean="0"/>
              <a:t>or ex-prisoners</a:t>
            </a:r>
            <a:r>
              <a:rPr lang="en-AU" dirty="0"/>
              <a:t>, including prisoner half way houses.’</a:t>
            </a:r>
          </a:p>
          <a:p>
            <a:pPr latinLnBrk="0"/>
            <a:r>
              <a:rPr lang="en-AU" dirty="0" smtClean="0"/>
              <a:t>Health (s12(1)(a))</a:t>
            </a:r>
          </a:p>
          <a:p>
            <a:pPr latinLnBrk="0"/>
            <a:r>
              <a:rPr lang="en-AU" dirty="0" smtClean="0"/>
              <a:t>Education </a:t>
            </a:r>
            <a:r>
              <a:rPr lang="en-AU" dirty="0"/>
              <a:t>(s12(1)(b))</a:t>
            </a:r>
          </a:p>
          <a:p>
            <a:pPr latinLnBrk="0"/>
            <a:r>
              <a:rPr lang="en-AU" dirty="0"/>
              <a:t>Stable, mixed income communities (s 12(1)(f)))</a:t>
            </a:r>
          </a:p>
          <a:p>
            <a:pPr latinLnBrk="0"/>
            <a:r>
              <a:rPr lang="en-AU" dirty="0"/>
              <a:t>Human rights (s12(1)(g))</a:t>
            </a:r>
          </a:p>
          <a:p>
            <a:pPr latinLnBrk="0"/>
            <a:r>
              <a:rPr lang="en-AU" dirty="0"/>
              <a:t>Advancing the natural environment (s12(1)(j))</a:t>
            </a:r>
          </a:p>
          <a:p>
            <a:pPr latinLnBrk="0"/>
            <a:r>
              <a:rPr lang="en-AU" dirty="0"/>
              <a:t>Key workers &amp; ‘the purpose of advancing the security or </a:t>
            </a:r>
            <a:r>
              <a:rPr lang="en-AU" dirty="0" smtClean="0"/>
              <a:t>safety </a:t>
            </a:r>
            <a:r>
              <a:rPr lang="en-AU" dirty="0"/>
              <a:t>of Australia or the Australian public’ (s12(1)(h</a:t>
            </a:r>
            <a:r>
              <a:rPr lang="en-AU" dirty="0" smtClean="0"/>
              <a:t>))?</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8</a:t>
            </a:fld>
            <a:endParaRPr lang="en-AU" altLang="en-US" dirty="0"/>
          </a:p>
        </p:txBody>
      </p:sp>
      <p:sp>
        <p:nvSpPr>
          <p:cNvPr id="4" name="Title 3"/>
          <p:cNvSpPr>
            <a:spLocks noGrp="1"/>
          </p:cNvSpPr>
          <p:nvPr>
            <p:ph type="title"/>
          </p:nvPr>
        </p:nvSpPr>
        <p:spPr>
          <a:xfrm>
            <a:off x="911424" y="29914"/>
            <a:ext cx="10177131" cy="878806"/>
          </a:xfrm>
        </p:spPr>
        <p:txBody>
          <a:bodyPr/>
          <a:lstStyle/>
          <a:p>
            <a:r>
              <a:rPr lang="en-AU" dirty="0"/>
              <a:t>Other Heads and </a:t>
            </a:r>
            <a:r>
              <a:rPr lang="en-AU" dirty="0" smtClean="0"/>
              <a:t>Analogous Purposes Beneficial to </a:t>
            </a:r>
            <a:r>
              <a:rPr lang="en-AU" dirty="0"/>
              <a:t>the General Public (s12(1)(k))?</a:t>
            </a:r>
          </a:p>
        </p:txBody>
      </p:sp>
    </p:spTree>
    <p:extLst>
      <p:ext uri="{BB962C8B-B14F-4D97-AF65-F5344CB8AC3E}">
        <p14:creationId xmlns:p14="http://schemas.microsoft.com/office/powerpoint/2010/main" val="168959091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latinLnBrk="0"/>
            <a:r>
              <a:rPr lang="en-AU" dirty="0"/>
              <a:t>UK Joint Guidance: ‘some LCHO [low cost home ownership] schemes may promote mixed development as a more effective way of relieving poverty or need, for example by preventing a high concentration of very poor families in one place’</a:t>
            </a:r>
          </a:p>
          <a:p>
            <a:pPr lvl="0" latinLnBrk="0"/>
            <a:r>
              <a:rPr lang="en-AU" dirty="0" smtClean="0"/>
              <a:t>2008 </a:t>
            </a:r>
            <a:r>
              <a:rPr lang="en-AU" dirty="0"/>
              <a:t>Senate Inquiry:</a:t>
            </a:r>
          </a:p>
          <a:p>
            <a:pPr lvl="1" latinLnBrk="0"/>
            <a:r>
              <a:rPr lang="en-AU" sz="2000" dirty="0" smtClean="0"/>
              <a:t>‘Affordable </a:t>
            </a:r>
            <a:r>
              <a:rPr lang="en-AU" sz="2000" dirty="0"/>
              <a:t>housing is commonly viewed as </a:t>
            </a:r>
            <a:r>
              <a:rPr lang="en-AU" sz="2000" dirty="0" smtClean="0"/>
              <a:t>essential </a:t>
            </a:r>
            <a:r>
              <a:rPr lang="en-AU" sz="2000" dirty="0"/>
              <a:t>to the maintenance of a cohesive and just </a:t>
            </a:r>
            <a:r>
              <a:rPr lang="en-AU" sz="2000" dirty="0" smtClean="0"/>
              <a:t>society.’</a:t>
            </a:r>
          </a:p>
          <a:p>
            <a:pPr latinLnBrk="0"/>
            <a:r>
              <a:rPr lang="en-AU" i="1" dirty="0"/>
              <a:t>Common Equity Housing Ltd v Commissioner of State Revenue </a:t>
            </a:r>
            <a:r>
              <a:rPr lang="en-AU" dirty="0"/>
              <a:t>(1996) 33 ATR 77:</a:t>
            </a:r>
          </a:p>
          <a:p>
            <a:pPr lvl="1" latinLnBrk="0"/>
            <a:r>
              <a:rPr lang="en-US" sz="1800" dirty="0"/>
              <a:t>‘The plaintiff </a:t>
            </a:r>
            <a:r>
              <a:rPr lang="en-US" sz="1800" dirty="0" err="1"/>
              <a:t>emphasises</a:t>
            </a:r>
            <a:r>
              <a:rPr lang="en-US" sz="1800" dirty="0"/>
              <a:t> that it is necessary to achieve "cohesive co-operatives with a reasonable mix of skills and social backgrounds''.’</a:t>
            </a:r>
            <a:endParaRPr lang="en-AU" sz="1800" dirty="0"/>
          </a:p>
          <a:p>
            <a:pPr lvl="0" latinLnBrk="0"/>
            <a:r>
              <a:rPr lang="en-AU" i="1" dirty="0"/>
              <a:t>Queenstown Lakes </a:t>
            </a:r>
            <a:r>
              <a:rPr lang="en-AU" dirty="0"/>
              <a:t>(</a:t>
            </a:r>
            <a:r>
              <a:rPr lang="en-AU" dirty="0" err="1"/>
              <a:t>MacKenzie</a:t>
            </a:r>
            <a:r>
              <a:rPr lang="en-AU" dirty="0"/>
              <a:t> J):</a:t>
            </a:r>
          </a:p>
          <a:p>
            <a:pPr lvl="1" latinLnBrk="0"/>
            <a:r>
              <a:rPr lang="en-AU" sz="1800" dirty="0"/>
              <a:t>‘Purposes which are directed to the composition and social cohesion of a particular community are capable of falling within the fourth head, by analogy with gifts for the benefit of a locality, and with the promotion of urban and rural regeneration</a:t>
            </a:r>
            <a:r>
              <a:rPr lang="en-AU" sz="1800" dirty="0" smtClean="0"/>
              <a:t>.’</a:t>
            </a:r>
            <a:endParaRPr lang="en-AU" dirty="0"/>
          </a:p>
        </p:txBody>
      </p:sp>
      <p:sp>
        <p:nvSpPr>
          <p:cNvPr id="3" name="Slide Number Placeholder 2"/>
          <p:cNvSpPr>
            <a:spLocks noGrp="1"/>
          </p:cNvSpPr>
          <p:nvPr>
            <p:ph type="sldNum" sz="quarter" idx="11"/>
          </p:nvPr>
        </p:nvSpPr>
        <p:spPr/>
        <p:txBody>
          <a:bodyPr/>
          <a:lstStyle/>
          <a:p>
            <a:pPr>
              <a:defRPr/>
            </a:pPr>
            <a:fld id="{C896E4DB-9AF3-4475-A728-826441B83F8D}" type="slidenum">
              <a:rPr lang="en-AU" altLang="en-US" smtClean="0"/>
              <a:pPr>
                <a:defRPr/>
              </a:pPr>
              <a:t>9</a:t>
            </a:fld>
            <a:endParaRPr lang="en-AU" altLang="en-US" dirty="0"/>
          </a:p>
        </p:txBody>
      </p:sp>
      <p:sp>
        <p:nvSpPr>
          <p:cNvPr id="4" name="Title 3"/>
          <p:cNvSpPr>
            <a:spLocks noGrp="1"/>
          </p:cNvSpPr>
          <p:nvPr>
            <p:ph type="title"/>
          </p:nvPr>
        </p:nvSpPr>
        <p:spPr>
          <a:xfrm>
            <a:off x="911424" y="29914"/>
            <a:ext cx="10177131" cy="878806"/>
          </a:xfrm>
        </p:spPr>
        <p:txBody>
          <a:bodyPr/>
          <a:lstStyle/>
          <a:p>
            <a:r>
              <a:rPr lang="en-US" dirty="0"/>
              <a:t>Promoting reconciliation, mutual respect and tolerance between groups of individuals that are in Australia section 12(1)(f)</a:t>
            </a:r>
            <a:r>
              <a:rPr lang="en-AU" dirty="0"/>
              <a:t/>
            </a:r>
            <a:br>
              <a:rPr lang="en-AU" dirty="0"/>
            </a:br>
            <a:endParaRPr lang="en-AU" dirty="0"/>
          </a:p>
        </p:txBody>
      </p:sp>
    </p:spTree>
    <p:extLst>
      <p:ext uri="{BB962C8B-B14F-4D97-AF65-F5344CB8AC3E}">
        <p14:creationId xmlns:p14="http://schemas.microsoft.com/office/powerpoint/2010/main" val="221567740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Template Prolegis">
  <a:themeElements>
    <a:clrScheme name="1_Template Prolegis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1_Template Prolegis">
      <a:majorFont>
        <a:latin typeface="Tahoma"/>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1_Template Prolegis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1_Template Prolegis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1_Template Prolegis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1_Template Prolegis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1_Template Prolegis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1_Template Prolegis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1_Template Prolegis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1_Template Prolegis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olegis 16-9 Blue" id="{2AC7D652-4169-4A93-BDDF-B64843B5A15A}" vid="{4A9D2940-2F69-4C02-84B4-63BD62F5938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Prolegis 16-9 Blue</Template>
  <TotalTime>2060</TotalTime>
  <Words>1780</Words>
  <Application>Microsoft Office PowerPoint</Application>
  <PresentationFormat>Widescreen</PresentationFormat>
  <Paragraphs>153</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Museo 300</vt:lpstr>
      <vt:lpstr>Arial</vt:lpstr>
      <vt:lpstr>Calibri</vt:lpstr>
      <vt:lpstr>Calibri Light</vt:lpstr>
      <vt:lpstr>Tahoma</vt:lpstr>
      <vt:lpstr>Wingdings</vt:lpstr>
      <vt:lpstr>1_Template Prolegis</vt:lpstr>
      <vt:lpstr>PowerPoint Presentation</vt:lpstr>
      <vt:lpstr>Charities Act 2013</vt:lpstr>
      <vt:lpstr>Advancing social or public welfare  (s.12(1)(c))</vt:lpstr>
      <vt:lpstr>Affordable Housing?</vt:lpstr>
      <vt:lpstr>Affordable Housing?</vt:lpstr>
      <vt:lpstr>CIS: Relieving poverty relevant factors</vt:lpstr>
      <vt:lpstr>CIS: Relieving poverty relevant factors</vt:lpstr>
      <vt:lpstr>Other Heads and Analogous Purposes Beneficial to the General Public (s12(1)(k))?</vt:lpstr>
      <vt:lpstr>Promoting reconciliation, mutual respect and tolerance between groups of individuals that are in Australia section 12(1)(f) </vt:lpstr>
      <vt:lpstr>Human Rights (s12(1)(g)) </vt:lpstr>
      <vt:lpstr>Human Rights (s12(1)(g)) </vt:lpstr>
      <vt:lpstr>Human Rights (s12(1)(g)) </vt:lpstr>
      <vt:lpstr>Analogous Head? (s 12(1)(h)) Key Workers</vt:lpstr>
      <vt:lpstr>Analogous Head? (s 12(1)(h))  Key Workers</vt:lpstr>
      <vt:lpstr>Commercial Activities – Other Examples</vt:lpstr>
      <vt:lpstr>Post 2014 Activities</vt:lpstr>
      <vt:lpstr>Relationships with Government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Prolegis</dc:creator>
  <cp:lastModifiedBy>Prolegis</cp:lastModifiedBy>
  <cp:revision>23</cp:revision>
  <cp:lastPrinted>2016-04-28T07:46:54Z</cp:lastPrinted>
  <dcterms:created xsi:type="dcterms:W3CDTF">2018-07-31T06:11:31Z</dcterms:created>
  <dcterms:modified xsi:type="dcterms:W3CDTF">2018-08-01T23:09:37Z</dcterms:modified>
</cp:coreProperties>
</file>